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8"/>
  </p:notesMasterIdLst>
  <p:sldIdLst>
    <p:sldId id="256" r:id="rId2"/>
    <p:sldId id="257" r:id="rId3"/>
    <p:sldId id="259" r:id="rId4"/>
    <p:sldId id="260" r:id="rId5"/>
    <p:sldId id="301" r:id="rId6"/>
    <p:sldId id="302" r:id="rId7"/>
    <p:sldId id="303" r:id="rId8"/>
    <p:sldId id="304" r:id="rId9"/>
    <p:sldId id="305" r:id="rId10"/>
    <p:sldId id="306" r:id="rId11"/>
    <p:sldId id="307" r:id="rId12"/>
    <p:sldId id="308" r:id="rId13"/>
    <p:sldId id="309" r:id="rId14"/>
    <p:sldId id="311" r:id="rId15"/>
    <p:sldId id="313" r:id="rId16"/>
    <p:sldId id="312" r:id="rId17"/>
    <p:sldId id="314" r:id="rId18"/>
    <p:sldId id="298" r:id="rId19"/>
    <p:sldId id="316" r:id="rId20"/>
    <p:sldId id="317" r:id="rId21"/>
    <p:sldId id="318" r:id="rId22"/>
    <p:sldId id="319" r:id="rId23"/>
    <p:sldId id="321" r:id="rId24"/>
    <p:sldId id="322" r:id="rId25"/>
    <p:sldId id="324" r:id="rId26"/>
    <p:sldId id="323" r:id="rId27"/>
    <p:sldId id="325" r:id="rId28"/>
    <p:sldId id="327" r:id="rId29"/>
    <p:sldId id="329" r:id="rId30"/>
    <p:sldId id="328" r:id="rId31"/>
    <p:sldId id="330" r:id="rId32"/>
    <p:sldId id="331" r:id="rId33"/>
    <p:sldId id="332" r:id="rId34"/>
    <p:sldId id="277" r:id="rId35"/>
    <p:sldId id="315" r:id="rId36"/>
    <p:sldId id="300" r:id="rId37"/>
  </p:sldIdLst>
  <p:sldSz cx="9144000" cy="5143500" type="screen16x9"/>
  <p:notesSz cx="6858000" cy="9144000"/>
  <p:embeddedFontLst>
    <p:embeddedFont>
      <p:font typeface="Exo 2" panose="020B0604020202020204" charset="-93"/>
      <p:regular r:id="rId39"/>
      <p:bold r:id="rId40"/>
      <p:italic r:id="rId41"/>
      <p:boldItalic r:id="rId42"/>
    </p:embeddedFont>
    <p:embeddedFont>
      <p:font typeface="Fira Sans Extra Condensed Medium" panose="020B0604020202020204" charset="0"/>
      <p:regular r:id="rId43"/>
      <p:bold r:id="rId44"/>
      <p:italic r:id="rId45"/>
      <p:boldItalic r:id="rId46"/>
    </p:embeddedFont>
    <p:embeddedFont>
      <p:font typeface="Roboto Condensed Light" panose="020B0604020202020204" charset="0"/>
      <p:regular r:id="rId47"/>
      <p:bold r:id="rId48"/>
      <p:italic r:id="rId49"/>
      <p:boldItalic r:id="rId50"/>
    </p:embeddedFont>
    <p:embeddedFont>
      <p:font typeface="Squada One"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60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E0DC99-D6AD-4308-BA10-A5285A15F2BA}">
  <a:tblStyle styleId="{76E0DC99-D6AD-4308-BA10-A5285A15F2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9" autoAdjust="0"/>
    <p:restoredTop sz="94660"/>
  </p:normalViewPr>
  <p:slideViewPr>
    <p:cSldViewPr snapToGrid="0">
      <p:cViewPr varScale="1">
        <p:scale>
          <a:sx n="115" d="100"/>
          <a:sy n="115" d="100"/>
        </p:scale>
        <p:origin x="26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536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17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14">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p:cSld name="CUSTOM_33">
    <p:spTree>
      <p:nvGrpSpPr>
        <p:cNvPr id="1" name="Shape 12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6">
  <p:cSld name="Section 6">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053848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8">
            <a:alphaModFix amt="7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70" r:id="rId4"/>
    <p:sldLayoutId id="2147483671" r:id="rId5"/>
    <p:sldLayoutId id="214748367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538638" y="1347955"/>
            <a:ext cx="8066723" cy="1365686"/>
          </a:xfrm>
          <a:prstGeom prst="rect">
            <a:avLst/>
          </a:prstGeom>
        </p:spPr>
        <p:txBody>
          <a:bodyPr spcFirstLastPara="1" wrap="square" lIns="91425" tIns="91425" rIns="91425" bIns="91425" anchor="b" anchorCtr="0">
            <a:noAutofit/>
          </a:bodyPr>
          <a:lstStyle/>
          <a:p>
            <a:pPr algn="ctr"/>
            <a:r>
              <a:rPr lang="en-US" sz="4000" b="1">
                <a:solidFill>
                  <a:schemeClr val="tx1">
                    <a:lumMod val="50000"/>
                  </a:schemeClr>
                </a:solidFill>
                <a:latin typeface="Times New Roman" panose="02020603050405020304" pitchFamily="18" charset="0"/>
                <a:cs typeface="Times New Roman" panose="02020603050405020304" pitchFamily="18" charset="0"/>
              </a:rPr>
              <a:t>Nghiên cứu về lý thuyết trò chơi và ứng dụng trong trò chơi Caro</a:t>
            </a:r>
            <a:endParaRPr lang="vi-VN" sz="4000" b="1">
              <a:solidFill>
                <a:schemeClr val="tx1">
                  <a:lumMod val="50000"/>
                </a:schemeClr>
              </a:solidFill>
              <a:latin typeface="Times New Roman" panose="02020603050405020304" pitchFamily="18" charset="0"/>
              <a:cs typeface="Times New Roman" panose="02020603050405020304" pitchFamily="18" charset="0"/>
            </a:endParaRPr>
          </a:p>
        </p:txBody>
      </p:sp>
      <p:cxnSp>
        <p:nvCxnSpPr>
          <p:cNvPr id="138" name="Google Shape;138;p28"/>
          <p:cNvCxnSpPr/>
          <p:nvPr/>
        </p:nvCxnSpPr>
        <p:spPr>
          <a:xfrm>
            <a:off x="6884712" y="1108134"/>
            <a:ext cx="2086500" cy="0"/>
          </a:xfrm>
          <a:prstGeom prst="straightConnector1">
            <a:avLst/>
          </a:prstGeom>
          <a:noFill/>
          <a:ln w="9525" cap="flat" cmpd="sng">
            <a:solidFill>
              <a:schemeClr val="dk1"/>
            </a:solidFill>
            <a:prstDash val="solid"/>
            <a:round/>
            <a:headEnd type="none" w="med" len="med"/>
            <a:tailEnd type="none" w="med" len="med"/>
          </a:ln>
        </p:spPr>
      </p:cxnSp>
      <p:sp>
        <p:nvSpPr>
          <p:cNvPr id="2" name="Hộp Văn bản 1">
            <a:extLst>
              <a:ext uri="{FF2B5EF4-FFF2-40B4-BE49-F238E27FC236}">
                <a16:creationId xmlns:a16="http://schemas.microsoft.com/office/drawing/2014/main" id="{CA03F5E0-5A95-4B5D-B0C3-68DB47C9B518}"/>
              </a:ext>
            </a:extLst>
          </p:cNvPr>
          <p:cNvSpPr txBox="1"/>
          <p:nvPr/>
        </p:nvSpPr>
        <p:spPr>
          <a:xfrm>
            <a:off x="225286" y="192602"/>
            <a:ext cx="4868640" cy="369332"/>
          </a:xfrm>
          <a:prstGeom prst="rect">
            <a:avLst/>
          </a:prstGeom>
          <a:noFill/>
        </p:spPr>
        <p:txBody>
          <a:bodyPr wrap="none" rtlCol="0">
            <a:spAutoFit/>
          </a:bodyPr>
          <a:lstStyle/>
          <a:p>
            <a:r>
              <a:rPr lang="vi-VN" sz="1800">
                <a:solidFill>
                  <a:schemeClr val="tx1">
                    <a:lumMod val="50000"/>
                  </a:schemeClr>
                </a:solidFill>
                <a:latin typeface="Times New Roman" panose="02020603050405020304" pitchFamily="18" charset="0"/>
                <a:cs typeface="Times New Roman" panose="02020603050405020304" pitchFamily="18" charset="0"/>
              </a:rPr>
              <a:t>Trường Đại Học Công Nghệ TP.HCM - HUTECH</a:t>
            </a:r>
          </a:p>
        </p:txBody>
      </p:sp>
      <p:sp>
        <p:nvSpPr>
          <p:cNvPr id="3" name="Hộp Văn bản 2">
            <a:extLst>
              <a:ext uri="{FF2B5EF4-FFF2-40B4-BE49-F238E27FC236}">
                <a16:creationId xmlns:a16="http://schemas.microsoft.com/office/drawing/2014/main" id="{982A2559-5B24-4211-AD59-F01485B66BEB}"/>
              </a:ext>
            </a:extLst>
          </p:cNvPr>
          <p:cNvSpPr txBox="1"/>
          <p:nvPr/>
        </p:nvSpPr>
        <p:spPr>
          <a:xfrm>
            <a:off x="2980846" y="3176000"/>
            <a:ext cx="3182303" cy="1754326"/>
          </a:xfrm>
          <a:prstGeom prst="rect">
            <a:avLst/>
          </a:prstGeom>
          <a:noFill/>
        </p:spPr>
        <p:txBody>
          <a:bodyPr wrap="square" rtlCol="0">
            <a:spAutoFit/>
          </a:bodyPr>
          <a:lstStyle/>
          <a:p>
            <a:r>
              <a:rPr lang="en-US" sz="1800">
                <a:solidFill>
                  <a:schemeClr val="tx1">
                    <a:lumMod val="50000"/>
                  </a:schemeClr>
                </a:solidFill>
                <a:latin typeface="Times New Roman" panose="02020603050405020304" pitchFamily="18" charset="0"/>
                <a:cs typeface="Times New Roman" panose="02020603050405020304" pitchFamily="18" charset="0"/>
              </a:rPr>
              <a:t>GVHD: Nguyễn Văn Cẩn </a:t>
            </a:r>
          </a:p>
          <a:p>
            <a:r>
              <a:rPr lang="en-US" sz="1800">
                <a:solidFill>
                  <a:schemeClr val="tx1">
                    <a:lumMod val="50000"/>
                  </a:schemeClr>
                </a:solidFill>
                <a:latin typeface="Times New Roman" panose="02020603050405020304" pitchFamily="18" charset="0"/>
                <a:cs typeface="Times New Roman" panose="02020603050405020304" pitchFamily="18" charset="0"/>
              </a:rPr>
              <a:t>Sinh viên thực hiện:</a:t>
            </a:r>
          </a:p>
          <a:p>
            <a:r>
              <a:rPr lang="en-US" sz="1800">
                <a:solidFill>
                  <a:schemeClr val="tx1">
                    <a:lumMod val="50000"/>
                  </a:schemeClr>
                </a:solidFill>
                <a:latin typeface="Times New Roman" panose="02020603050405020304" pitchFamily="18" charset="0"/>
                <a:cs typeface="Times New Roman" panose="02020603050405020304" pitchFamily="18" charset="0"/>
              </a:rPr>
              <a:t>Cao Minh Thắng – 1811060714</a:t>
            </a:r>
          </a:p>
          <a:p>
            <a:r>
              <a:rPr lang="en-US" sz="1800">
                <a:solidFill>
                  <a:schemeClr val="tx1">
                    <a:lumMod val="50000"/>
                  </a:schemeClr>
                </a:solidFill>
                <a:latin typeface="Times New Roman" panose="02020603050405020304" pitchFamily="18" charset="0"/>
                <a:cs typeface="Times New Roman" panose="02020603050405020304" pitchFamily="18" charset="0"/>
              </a:rPr>
              <a:t>Nguyễn Duy Kha – 1811061922</a:t>
            </a:r>
          </a:p>
          <a:p>
            <a:r>
              <a:rPr lang="en-US" sz="1800">
                <a:solidFill>
                  <a:schemeClr val="tx1">
                    <a:lumMod val="50000"/>
                  </a:schemeClr>
                </a:solidFill>
                <a:latin typeface="Times New Roman" panose="02020603050405020304" pitchFamily="18" charset="0"/>
                <a:cs typeface="Times New Roman" panose="02020603050405020304" pitchFamily="18" charset="0"/>
              </a:rPr>
              <a:t>Mai Tùng Long – 1811061512</a:t>
            </a:r>
          </a:p>
          <a:p>
            <a:r>
              <a:rPr lang="en-US" sz="1800">
                <a:solidFill>
                  <a:schemeClr val="tx1">
                    <a:lumMod val="50000"/>
                  </a:schemeClr>
                </a:solidFill>
                <a:latin typeface="Times New Roman" panose="02020603050405020304" pitchFamily="18" charset="0"/>
                <a:cs typeface="Times New Roman" panose="02020603050405020304" pitchFamily="18" charset="0"/>
              </a:rPr>
              <a:t>Phạm Thái Tài – 1811061542</a:t>
            </a:r>
          </a:p>
        </p:txBody>
      </p:sp>
      <p:sp>
        <p:nvSpPr>
          <p:cNvPr id="11" name="Hộp Văn bản 10">
            <a:extLst>
              <a:ext uri="{FF2B5EF4-FFF2-40B4-BE49-F238E27FC236}">
                <a16:creationId xmlns:a16="http://schemas.microsoft.com/office/drawing/2014/main" id="{0679D89B-4764-4356-A273-8D7C512A7ABD}"/>
              </a:ext>
            </a:extLst>
          </p:cNvPr>
          <p:cNvSpPr txBox="1"/>
          <p:nvPr/>
        </p:nvSpPr>
        <p:spPr>
          <a:xfrm>
            <a:off x="6711924" y="708024"/>
            <a:ext cx="2432076" cy="400110"/>
          </a:xfrm>
          <a:prstGeom prst="rect">
            <a:avLst/>
          </a:prstGeom>
          <a:noFill/>
        </p:spPr>
        <p:txBody>
          <a:bodyPr wrap="none" rtlCol="0">
            <a:spAutoFit/>
          </a:bodyPr>
          <a:lstStyle/>
          <a:p>
            <a:r>
              <a:rPr lang="vi-VN" sz="2000">
                <a:solidFill>
                  <a:schemeClr val="tx1">
                    <a:lumMod val="50000"/>
                  </a:schemeClr>
                </a:solidFill>
                <a:latin typeface="Times New Roman" panose="02020603050405020304" pitchFamily="18" charset="0"/>
                <a:cs typeface="Times New Roman" panose="02020603050405020304" pitchFamily="18" charset="0"/>
              </a:rPr>
              <a:t>Môn: Trí tuệ nhân tạo</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36">
                                            <p:txEl>
                                              <p:pRg st="0" end="0"/>
                                            </p:txEl>
                                          </p:spTgt>
                                        </p:tgtEl>
                                        <p:attrNameLst>
                                          <p:attrName>style.visibility</p:attrName>
                                        </p:attrNameLst>
                                      </p:cBhvr>
                                      <p:to>
                                        <p:strVal val="visible"/>
                                      </p:to>
                                    </p:set>
                                    <p:animEffect transition="in" filter="wipe(up)">
                                      <p:cBhvr>
                                        <p:cTn id="14" dur="500"/>
                                        <p:tgtEl>
                                          <p:spTgt spid="13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iterate type="lt">
                                    <p:tmPct val="0"/>
                                  </p:iterate>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iterate type="lt">
                                    <p:tmPct val="0"/>
                                  </p:iterate>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iterate type="lt">
                                    <p:tmPct val="0"/>
                                  </p:iterate>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nodeType="afterEffect">
                                  <p:stCondLst>
                                    <p:cond delay="0"/>
                                  </p:stCondLst>
                                  <p:iterate type="lt">
                                    <p:tmPct val="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 presetClass="entr" presetSubtype="4" fill="hold" nodeType="afterEffect">
                                  <p:stCondLst>
                                    <p:cond delay="0"/>
                                  </p:stCondLst>
                                  <p:iterate type="lt">
                                    <p:tmPct val="0"/>
                                  </p:iterate>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41" fill="hold">
                            <p:stCondLst>
                              <p:cond delay="2500"/>
                            </p:stCondLst>
                            <p:childTnLst>
                              <p:par>
                                <p:cTn id="42" presetID="2" presetClass="entr" presetSubtype="4" fill="hold" nodeType="afterEffect">
                                  <p:stCondLst>
                                    <p:cond delay="0"/>
                                  </p:stCondLst>
                                  <p:iterate type="lt">
                                    <p:tmPct val="0"/>
                                  </p:iterate>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53" presetClass="entr" presetSubtype="16" fill="hold" nodeType="after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p:cTn id="49"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3996607"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Trò ch</a:t>
            </a:r>
            <a:r>
              <a:rPr lang="vi-VN" sz="1800" i="1">
                <a:latin typeface="Times New Roman" panose="02020603050405020304" pitchFamily="18" charset="0"/>
                <a:cs typeface="Times New Roman" panose="02020603050405020304" pitchFamily="18" charset="0"/>
              </a:rPr>
              <a:t>ơ</a:t>
            </a:r>
            <a:r>
              <a:rPr lang="en-US" sz="1800" i="1">
                <a:latin typeface="Times New Roman" panose="02020603050405020304" pitchFamily="18" charset="0"/>
                <a:cs typeface="Times New Roman" panose="02020603050405020304" pitchFamily="18" charset="0"/>
              </a:rPr>
              <a:t>i đồng thời và trò ch</a:t>
            </a:r>
            <a:r>
              <a:rPr lang="vi-VN" sz="1800" i="1">
                <a:latin typeface="Times New Roman" panose="02020603050405020304" pitchFamily="18" charset="0"/>
                <a:cs typeface="Times New Roman" panose="02020603050405020304" pitchFamily="18" charset="0"/>
              </a:rPr>
              <a:t>ơ</a:t>
            </a:r>
            <a:r>
              <a:rPr lang="en-US" sz="1800" i="1">
                <a:latin typeface="Times New Roman" panose="02020603050405020304" pitchFamily="18" charset="0"/>
                <a:cs typeface="Times New Roman" panose="02020603050405020304" pitchFamily="18" charset="0"/>
              </a:rPr>
              <a:t>i tuần tự</a:t>
            </a:r>
            <a:endParaRPr lang="vi-VN" sz="1800" i="1">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2618099"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Các loại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p>
        </p:txBody>
      </p:sp>
      <p:sp>
        <p:nvSpPr>
          <p:cNvPr id="2" name="Hình chữ nhật 1">
            <a:extLst>
              <a:ext uri="{FF2B5EF4-FFF2-40B4-BE49-F238E27FC236}">
                <a16:creationId xmlns:a16="http://schemas.microsoft.com/office/drawing/2014/main" id="{87176FE1-62C0-4F4C-B07B-ABEF74E131B0}"/>
              </a:ext>
            </a:extLst>
          </p:cNvPr>
          <p:cNvSpPr/>
          <p:nvPr/>
        </p:nvSpPr>
        <p:spPr>
          <a:xfrm>
            <a:off x="546991" y="1594370"/>
            <a:ext cx="4498435" cy="2585323"/>
          </a:xfrm>
          <a:prstGeom prst="rect">
            <a:avLst/>
          </a:prstGeom>
        </p:spPr>
        <p:txBody>
          <a:bodyPr wrap="square">
            <a:spAutoFit/>
          </a:bodyPr>
          <a:lstStyle/>
          <a:p>
            <a:pPr indent="228600" algn="just"/>
            <a:r>
              <a:rPr lang="en-US" sz="1800">
                <a:latin typeface="Times New Roman" panose="02020603050405020304" pitchFamily="18" charset="0"/>
                <a:ea typeface="Times New Roman" panose="02020603050405020304" pitchFamily="18" charset="0"/>
                <a:cs typeface="Times New Roman" panose="02020603050405020304" pitchFamily="18" charset="0"/>
              </a:rPr>
              <a:t>	Trong các trò chơi đồng thời (simultaneous game), cả hai đấu thủ thực hiện các nước đi một cách đồng thời, hoặc nếu không thì đấu thủ này sẽ không biết về các hành động trước đó của các đối thủ khác (và như vậy cũng tạo "hiệu ứng" đồng thời). Trong các trò chơi tuần tự (sequential game), người đi sau có biết một số (nhưng không nhất thiết toàn bộ) thông tin về các nước đi trước.</a:t>
            </a:r>
            <a:endParaRPr lang="vi-VN" sz="180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098" name="Picture 2" descr="Introduction to Game Theory | InnovationManagement">
            <a:extLst>
              <a:ext uri="{FF2B5EF4-FFF2-40B4-BE49-F238E27FC236}">
                <a16:creationId xmlns:a16="http://schemas.microsoft.com/office/drawing/2014/main" id="{28EBA9E1-545B-46EF-BE46-180B01220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8626" y="1594370"/>
            <a:ext cx="2941432" cy="19573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426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4899098"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Trò chơi thông tin hoàn hảo và không hoàn hảo</a:t>
            </a:r>
            <a:endParaRPr lang="vi-VN" sz="2400" i="1">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2618099"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Các loại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p>
        </p:txBody>
      </p:sp>
      <p:sp>
        <p:nvSpPr>
          <p:cNvPr id="2" name="Hình chữ nhật 1">
            <a:extLst>
              <a:ext uri="{FF2B5EF4-FFF2-40B4-BE49-F238E27FC236}">
                <a16:creationId xmlns:a16="http://schemas.microsoft.com/office/drawing/2014/main" id="{87176FE1-62C0-4F4C-B07B-ABEF74E131B0}"/>
              </a:ext>
            </a:extLst>
          </p:cNvPr>
          <p:cNvSpPr/>
          <p:nvPr/>
        </p:nvSpPr>
        <p:spPr>
          <a:xfrm>
            <a:off x="4095676" y="1523605"/>
            <a:ext cx="4498435" cy="2585323"/>
          </a:xfrm>
          <a:prstGeom prst="rect">
            <a:avLst/>
          </a:prstGeom>
        </p:spPr>
        <p:txBody>
          <a:bodyPr wrap="square">
            <a:spAutoFit/>
          </a:bodyPr>
          <a:lstStyle/>
          <a:p>
            <a:pPr algn="just"/>
            <a:r>
              <a:rPr lang="en-US" sz="1800">
                <a:latin typeface="Times New Roman" panose="02020603050405020304" pitchFamily="18" charset="0"/>
                <a:ea typeface="Times New Roman" panose="02020603050405020304" pitchFamily="18" charset="0"/>
                <a:cs typeface="Times New Roman" panose="02020603050405020304" pitchFamily="18" charset="0"/>
              </a:rPr>
              <a:t>	</a:t>
            </a:r>
            <a:r>
              <a:rPr lang="vi-VN" sz="1800">
                <a:latin typeface="Times New Roman" panose="02020603050405020304" pitchFamily="18" charset="0"/>
                <a:cs typeface="Times New Roman" panose="02020603050405020304" pitchFamily="18" charset="0"/>
              </a:rPr>
              <a:t>Một trò chơi được gọi là có thông tin hoàn hảo nếu mọi đấu thủ biết tất cả các nước đi mà tất cả các đấu thủ khác đã thực hiện.</a:t>
            </a:r>
            <a:endParaRPr lang="en-US" sz="1800">
              <a:latin typeface="Times New Roman" panose="02020603050405020304" pitchFamily="18" charset="0"/>
              <a:cs typeface="Times New Roman" panose="02020603050405020304" pitchFamily="18" charset="0"/>
            </a:endParaRPr>
          </a:p>
          <a:p>
            <a:pPr algn="just"/>
            <a:r>
              <a:rPr lang="vi-VN" sz="1800">
                <a:latin typeface="Times New Roman" panose="02020603050405020304" pitchFamily="18" charset="0"/>
                <a:cs typeface="Times New Roman" panose="02020603050405020304" pitchFamily="18" charset="0"/>
              </a:rPr>
              <a:t>	Hầu hết các trò chơi được nghiên cứu trong lý thuyết trò chơi là các trò chơi thông tin không hoàn hảo, tuy một số trò chơi hay như cờ vây, cờ vua lại là trò chơi thông tin hoàn hảo.</a:t>
            </a:r>
            <a:endParaRPr lang="en-US" sz="1800">
              <a:latin typeface="Times New Roman" panose="02020603050405020304" pitchFamily="18" charset="0"/>
              <a:cs typeface="Times New Roman" panose="02020603050405020304" pitchFamily="18" charset="0"/>
            </a:endParaRPr>
          </a:p>
          <a:p>
            <a:pPr indent="228600" algn="just"/>
            <a:endParaRPr lang="vi-VN" sz="180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124" name="Picture 4" descr="Game Cờ vua - Chơi Cờ vua - Chess Online - Game Vui">
            <a:extLst>
              <a:ext uri="{FF2B5EF4-FFF2-40B4-BE49-F238E27FC236}">
                <a16:creationId xmlns:a16="http://schemas.microsoft.com/office/drawing/2014/main" id="{B61D84EB-76AE-4CD0-9CDC-ADE54280574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1798" r="22327"/>
          <a:stretch/>
        </p:blipFill>
        <p:spPr bwMode="auto">
          <a:xfrm>
            <a:off x="1033670" y="1523605"/>
            <a:ext cx="2564296" cy="2585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458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2616422"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Các trò ch</a:t>
            </a:r>
            <a:r>
              <a:rPr lang="vi-VN" sz="1800" i="1">
                <a:latin typeface="Times New Roman" panose="02020603050405020304" pitchFamily="18" charset="0"/>
                <a:cs typeface="Times New Roman" panose="02020603050405020304" pitchFamily="18" charset="0"/>
              </a:rPr>
              <a:t>ơ</a:t>
            </a:r>
            <a:r>
              <a:rPr lang="en-US" sz="1800" i="1">
                <a:latin typeface="Times New Roman" panose="02020603050405020304" pitchFamily="18" charset="0"/>
                <a:cs typeface="Times New Roman" panose="02020603050405020304" pitchFamily="18" charset="0"/>
              </a:rPr>
              <a:t>i dài vô tận</a:t>
            </a:r>
            <a:endParaRPr lang="vi-VN" sz="2400" i="1">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2618099"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Các loại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p>
        </p:txBody>
      </p:sp>
      <p:pic>
        <p:nvPicPr>
          <p:cNvPr id="6" name="Picture 2" descr="Đánh bài ăn tiền bao nhiêu thì bị xử lý hình sự?">
            <a:extLst>
              <a:ext uri="{FF2B5EF4-FFF2-40B4-BE49-F238E27FC236}">
                <a16:creationId xmlns:a16="http://schemas.microsoft.com/office/drawing/2014/main" id="{3C91C0F2-627D-4E4A-B3E1-FBC879622FC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406887" y="1417708"/>
            <a:ext cx="2987570" cy="209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Hình chữ nhật 2">
            <a:extLst>
              <a:ext uri="{FF2B5EF4-FFF2-40B4-BE49-F238E27FC236}">
                <a16:creationId xmlns:a16="http://schemas.microsoft.com/office/drawing/2014/main" id="{B354CBCB-7531-4BB4-B856-AB6E1582F4B0}"/>
              </a:ext>
            </a:extLst>
          </p:cNvPr>
          <p:cNvSpPr/>
          <p:nvPr/>
        </p:nvSpPr>
        <p:spPr>
          <a:xfrm>
            <a:off x="508532" y="1323372"/>
            <a:ext cx="4572000" cy="2585323"/>
          </a:xfrm>
          <a:prstGeom prst="rect">
            <a:avLst/>
          </a:prstGeom>
        </p:spPr>
        <p:txBody>
          <a:bodyPr>
            <a:spAutoFit/>
          </a:bodyPr>
          <a:lstStyle/>
          <a:p>
            <a:pPr algn="just"/>
            <a:r>
              <a:rPr lang="en-US" sz="1800">
                <a:latin typeface="Times New Roman" panose="02020603050405020304" pitchFamily="18" charset="0"/>
                <a:cs typeface="Times New Roman" panose="02020603050405020304" pitchFamily="18" charset="0"/>
              </a:rPr>
              <a:t>	C</a:t>
            </a:r>
            <a:r>
              <a:rPr lang="vi-VN" sz="1800">
                <a:latin typeface="Times New Roman" panose="02020603050405020304" pitchFamily="18" charset="0"/>
                <a:cs typeface="Times New Roman" panose="02020603050405020304" pitchFamily="18" charset="0"/>
              </a:rPr>
              <a:t>ác trò chơi được nghiên cứu bởi các kinh tế gia và những người chơi trong thế giới thực nhìn chung là kết thúc trò chơi trong hữu hạn các bước đi.</a:t>
            </a:r>
            <a:endParaRPr lang="en-US" sz="1800">
              <a:latin typeface="Times New Roman" panose="02020603050405020304" pitchFamily="18" charset="0"/>
              <a:cs typeface="Times New Roman" panose="02020603050405020304" pitchFamily="18" charset="0"/>
            </a:endParaRPr>
          </a:p>
          <a:p>
            <a:pPr algn="just"/>
            <a:r>
              <a:rPr lang="vi-VN" sz="1800">
                <a:latin typeface="Times New Roman" panose="02020603050405020304" pitchFamily="18" charset="0"/>
                <a:cs typeface="Times New Roman" panose="02020603050405020304" pitchFamily="18" charset="0"/>
              </a:rPr>
              <a:t>	Sự chú ý thường không phải là quá nhiều về cách nào tốt nhất để chơi trò chơi, mà đơn giản là chỉ phụ thuộc vào người chơi hay người kia có hay không một chiến thuật chiến thắng.</a:t>
            </a:r>
            <a:endParaRPr lang="en-US" sz="1800" dirty="0">
              <a:latin typeface="Times New Roman" panose="02020603050405020304" pitchFamily="18" charset="0"/>
              <a:cs typeface="Times New Roman" panose="02020603050405020304" pitchFamily="18" charset="0"/>
            </a:endParaRPr>
          </a:p>
        </p:txBody>
      </p:sp>
      <p:sp>
        <p:nvSpPr>
          <p:cNvPr id="4" name="Hình chữ nhật 3">
            <a:extLst>
              <a:ext uri="{FF2B5EF4-FFF2-40B4-BE49-F238E27FC236}">
                <a16:creationId xmlns:a16="http://schemas.microsoft.com/office/drawing/2014/main" id="{E72D10F5-F66C-49CD-97E2-CFA3668962F9}"/>
              </a:ext>
            </a:extLst>
          </p:cNvPr>
          <p:cNvSpPr/>
          <p:nvPr/>
        </p:nvSpPr>
        <p:spPr>
          <a:xfrm>
            <a:off x="508532" y="4001028"/>
            <a:ext cx="8138511" cy="646331"/>
          </a:xfrm>
          <a:prstGeom prst="rect">
            <a:avLst/>
          </a:prstGeom>
        </p:spPr>
        <p:txBody>
          <a:bodyPr wrap="square">
            <a:spAutoFit/>
          </a:bodyPr>
          <a:lstStyle/>
          <a:p>
            <a:pPr algn="just"/>
            <a:r>
              <a:rPr lang="vi-VN" sz="1800">
                <a:latin typeface="Times New Roman" panose="02020603050405020304" pitchFamily="18" charset="0"/>
                <a:cs typeface="Times New Roman" panose="02020603050405020304" pitchFamily="18" charset="0"/>
              </a:rPr>
              <a:t>	Sự tồn tại của những chiến thuật như vậy, cho những trò chơi được thiết kế một cách thông minh, có những kết quả quan trọng trong lý thuyết miêu tả tập hợp.</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805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2512226"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Kinh tế và kinh doanh</a:t>
            </a:r>
            <a:endParaRPr lang="vi-VN" sz="1800" i="1">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Ứng dụng trong lý thuyết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p>
        </p:txBody>
      </p:sp>
      <p:sp>
        <p:nvSpPr>
          <p:cNvPr id="2" name="Hình chữ nhật 1">
            <a:extLst>
              <a:ext uri="{FF2B5EF4-FFF2-40B4-BE49-F238E27FC236}">
                <a16:creationId xmlns:a16="http://schemas.microsoft.com/office/drawing/2014/main" id="{E9DAEBB6-46FF-46D5-A8EC-92D62EC87CB9}"/>
              </a:ext>
            </a:extLst>
          </p:cNvPr>
          <p:cNvSpPr/>
          <p:nvPr/>
        </p:nvSpPr>
        <p:spPr>
          <a:xfrm>
            <a:off x="4912079" y="1556087"/>
            <a:ext cx="3505200" cy="2031325"/>
          </a:xfrm>
          <a:prstGeom prst="rect">
            <a:avLst/>
          </a:prstGeom>
        </p:spPr>
        <p:txBody>
          <a:bodyPr wrap="square">
            <a:spAutoFit/>
          </a:bodyPr>
          <a:lstStyle/>
          <a:p>
            <a:pPr algn="just"/>
            <a:r>
              <a:rPr lang="vi-VN" sz="1800">
                <a:latin typeface="Times New Roman" panose="02020603050405020304" pitchFamily="18" charset="0"/>
                <a:cs typeface="Times New Roman" panose="02020603050405020304" pitchFamily="18" charset="0"/>
              </a:rPr>
              <a:t>	Các nhà kinh tế học đã sử dụng lý thuyết trò chơi để phân tích một diện rộng các hiện tượng kinh tế, trong đó có đấu giá, mặc cả, duopoly và oligopoly, các tổ chức mạng lưới xã hội và các hệ thống bầu cử…</a:t>
            </a:r>
            <a:endParaRPr lang="en-US" sz="1800">
              <a:latin typeface="Times New Roman" panose="02020603050405020304" pitchFamily="18" charset="0"/>
              <a:cs typeface="Times New Roman" panose="02020603050405020304" pitchFamily="18" charset="0"/>
            </a:endParaRPr>
          </a:p>
        </p:txBody>
      </p:sp>
      <p:pic>
        <p:nvPicPr>
          <p:cNvPr id="9" name="Picture 1">
            <a:extLst>
              <a:ext uri="{FF2B5EF4-FFF2-40B4-BE49-F238E27FC236}">
                <a16:creationId xmlns:a16="http://schemas.microsoft.com/office/drawing/2014/main" id="{5F3BF72B-4AA9-4F75-BD07-A50EC2FE714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26721" y="1493435"/>
            <a:ext cx="3620787" cy="2374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5180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1274708"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Sinh học</a:t>
            </a:r>
            <a:endParaRPr lang="vi-VN" sz="1800" i="1">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Ứng dụng trong lý thuyết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p>
        </p:txBody>
      </p:sp>
      <p:pic>
        <p:nvPicPr>
          <p:cNvPr id="7170" name="Picture 2" descr="Biology Sketches On Vector &amp; Photo (Free Trial) | Bigstock">
            <a:extLst>
              <a:ext uri="{FF2B5EF4-FFF2-40B4-BE49-F238E27FC236}">
                <a16:creationId xmlns:a16="http://schemas.microsoft.com/office/drawing/2014/main" id="{7FDEE8DE-D835-44C7-AEE7-05C61CE97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37"/>
          <a:stretch/>
        </p:blipFill>
        <p:spPr bwMode="auto">
          <a:xfrm>
            <a:off x="5108713" y="1196325"/>
            <a:ext cx="3169991" cy="25624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Hình chữ nhật 2">
            <a:extLst>
              <a:ext uri="{FF2B5EF4-FFF2-40B4-BE49-F238E27FC236}">
                <a16:creationId xmlns:a16="http://schemas.microsoft.com/office/drawing/2014/main" id="{DBF8B5AB-32D6-483E-847B-94356049F268}"/>
              </a:ext>
            </a:extLst>
          </p:cNvPr>
          <p:cNvSpPr/>
          <p:nvPr/>
        </p:nvSpPr>
        <p:spPr>
          <a:xfrm>
            <a:off x="755374" y="1450419"/>
            <a:ext cx="4041912" cy="2308324"/>
          </a:xfrm>
          <a:prstGeom prst="rect">
            <a:avLst/>
          </a:prstGeom>
        </p:spPr>
        <p:txBody>
          <a:bodyPr wrap="square">
            <a:spAutoFit/>
          </a:bodyPr>
          <a:lstStyle/>
          <a:p>
            <a:pPr algn="just"/>
            <a:r>
              <a:rPr lang="vi-VN" sz="1800">
                <a:solidFill>
                  <a:schemeClr val="tx1"/>
                </a:solidFill>
                <a:latin typeface="Times New Roman" panose="02020603050405020304" pitchFamily="18" charset="0"/>
                <a:cs typeface="Times New Roman" panose="02020603050405020304" pitchFamily="18" charset="0"/>
              </a:rPr>
              <a:t>	</a:t>
            </a:r>
            <a:r>
              <a:rPr lang="vi-VN" sz="1800">
                <a:latin typeface="Times New Roman" panose="02020603050405020304" pitchFamily="18" charset="0"/>
                <a:cs typeface="Times New Roman" panose="02020603050405020304" pitchFamily="18" charset="0"/>
              </a:rPr>
              <a:t>Không giống như trong kinh tế, phần lợi cho những trò chơi trong sinh học thường được diễn dịch như là tương ứng với sự thích nghi. Thêm vào đó, chú ý đã ít hơn về các cân bằng có liên quan đến khái niệm của sự hợp lý, nhưng là thiên về những thứ có thể duy trì được bởi các lực tiến hóa.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941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3031599" cy="369332"/>
          </a:xfrm>
          <a:prstGeom prst="rect">
            <a:avLst/>
          </a:prstGeom>
          <a:noFill/>
        </p:spPr>
        <p:txBody>
          <a:bodyPr wrap="none" rtlCol="0">
            <a:spAutoFit/>
          </a:bodyPr>
          <a:lstStyle/>
          <a:p>
            <a:pPr marL="285750" lvl="0" indent="-285750">
              <a:buFont typeface="Arial" panose="020B0604020202020204" pitchFamily="34" charset="0"/>
              <a:buChar char="•"/>
            </a:pPr>
            <a:r>
              <a:rPr lang="vi-VN" sz="1800">
                <a:latin typeface="Times New Roman" panose="02020603050405020304" pitchFamily="18" charset="0"/>
                <a:cs typeface="Times New Roman" panose="02020603050405020304" pitchFamily="18" charset="0"/>
              </a:rPr>
              <a:t>Khoa học máy tính và logic</a:t>
            </a:r>
            <a:endParaRPr lang="vi-VN" sz="1800" i="1">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Ứng dụng trong lý thuyết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p>
        </p:txBody>
      </p:sp>
      <p:pic>
        <p:nvPicPr>
          <p:cNvPr id="10242" name="Picture 2" descr="Anthony Petrie - Supernova Schematic (Star Wars)">
            <a:extLst>
              <a:ext uri="{FF2B5EF4-FFF2-40B4-BE49-F238E27FC236}">
                <a16:creationId xmlns:a16="http://schemas.microsoft.com/office/drawing/2014/main" id="{927658D7-F61D-4416-ABA3-A9D251228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861" y="1498241"/>
            <a:ext cx="3552377" cy="2368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48DF5DDE-1FD9-407C-A658-3E950F3E445A}"/>
              </a:ext>
            </a:extLst>
          </p:cNvPr>
          <p:cNvSpPr/>
          <p:nvPr/>
        </p:nvSpPr>
        <p:spPr>
          <a:xfrm>
            <a:off x="4572000" y="1556087"/>
            <a:ext cx="4070456" cy="2031325"/>
          </a:xfrm>
          <a:prstGeom prst="rect">
            <a:avLst/>
          </a:prstGeom>
        </p:spPr>
        <p:txBody>
          <a:bodyPr wrap="square">
            <a:spAutoFit/>
          </a:bodyPr>
          <a:lstStyle/>
          <a:p>
            <a:pPr algn="just"/>
            <a:r>
              <a:rPr lang="vi-VN" sz="1800">
                <a:latin typeface="Times New Roman" panose="02020603050405020304" pitchFamily="18" charset="0"/>
                <a:cs typeface="Times New Roman" panose="02020603050405020304" pitchFamily="18" charset="0"/>
              </a:rPr>
              <a:t>	Lý thuyết trò chơi đã đóng một vai trò ngày càng quan trọng trong logic và trong khoa học máy tính. Một số lý thuyết logic có cơ sở trong ngữ nghĩa trò chơi. Thêm vào đó, những khoa học gia máy tính đã sử dụng trò chơi để mô phỏng những tính toán tương tác với nhau.</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5461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1704313"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Chính trị học</a:t>
            </a:r>
            <a:endParaRPr lang="vi-VN" sz="1800" i="1">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Ứng dụng trong lý thuyết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p>
        </p:txBody>
      </p:sp>
      <p:pic>
        <p:nvPicPr>
          <p:cNvPr id="11266" name="Picture 2" descr="Fascism « Deacons Today: Servants in a Servant Church">
            <a:extLst>
              <a:ext uri="{FF2B5EF4-FFF2-40B4-BE49-F238E27FC236}">
                <a16:creationId xmlns:a16="http://schemas.microsoft.com/office/drawing/2014/main" id="{A3735BF4-C3A6-4996-BBA1-4FB69F5D54B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27561" y="1316629"/>
            <a:ext cx="3537682" cy="2836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998512E4-7ECC-4798-B46B-E2A56141C10C}"/>
              </a:ext>
            </a:extLst>
          </p:cNvPr>
          <p:cNvSpPr/>
          <p:nvPr/>
        </p:nvSpPr>
        <p:spPr>
          <a:xfrm>
            <a:off x="592121" y="1316629"/>
            <a:ext cx="4043855" cy="3139321"/>
          </a:xfrm>
          <a:prstGeom prst="rect">
            <a:avLst/>
          </a:prstGeom>
        </p:spPr>
        <p:txBody>
          <a:bodyPr wrap="square">
            <a:spAutoFit/>
          </a:bodyPr>
          <a:lstStyle/>
          <a:p>
            <a:pPr algn="just"/>
            <a:r>
              <a:rPr lang="vi-VN" sz="1800">
                <a:latin typeface="Times New Roman" panose="02020603050405020304" pitchFamily="18" charset="0"/>
                <a:cs typeface="Times New Roman" panose="02020603050405020304" pitchFamily="18" charset="0"/>
              </a:rPr>
              <a:t>	Một thuyết trò chơi giải thích cho lý thuyết dân chủ hòa bình rằng tính công khai và tranh luận cởi mở trong các nền dân chủ sẽ gởi một thông điệp rõ ràng và khả tín về các mục tiêu đến những chế độ khác</a:t>
            </a:r>
            <a:r>
              <a:rPr lang="en-US" sz="1800">
                <a:latin typeface="Times New Roman" panose="02020603050405020304" pitchFamily="18" charset="0"/>
                <a:cs typeface="Times New Roman" panose="02020603050405020304" pitchFamily="18" charset="0"/>
              </a:rPr>
              <a:t>.</a:t>
            </a:r>
          </a:p>
          <a:p>
            <a:pPr algn="just"/>
            <a:r>
              <a:rPr lang="vi-VN" sz="1800">
                <a:latin typeface="Times New Roman" panose="02020603050405020304" pitchFamily="18" charset="0"/>
                <a:cs typeface="Times New Roman" panose="02020603050405020304" pitchFamily="18" charset="0"/>
              </a:rPr>
              <a:t>	Ngược lại, khó mà biết được những chủ đích của của các lãnh đạo phi dân chủ (độc tài), rằng sẽ có sự nhượng bộ chung hiệu quả nào, và các lời hứa hẹn có được tôn trọng hay không.</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3875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1313180"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Triết học</a:t>
            </a:r>
            <a:endParaRPr lang="vi-VN" sz="1800" i="1">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Ứng dụng trong lý thuyết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p>
        </p:txBody>
      </p:sp>
      <p:pic>
        <p:nvPicPr>
          <p:cNvPr id="7" name="Picture 4">
            <a:extLst>
              <a:ext uri="{FF2B5EF4-FFF2-40B4-BE49-F238E27FC236}">
                <a16:creationId xmlns:a16="http://schemas.microsoft.com/office/drawing/2014/main" id="{8E794449-5441-40B9-834D-3B7382C77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898" y="1458310"/>
            <a:ext cx="3832872" cy="2513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Hình chữ nhật 2">
            <a:extLst>
              <a:ext uri="{FF2B5EF4-FFF2-40B4-BE49-F238E27FC236}">
                <a16:creationId xmlns:a16="http://schemas.microsoft.com/office/drawing/2014/main" id="{A14A3DF4-C35B-44BE-A42C-A80BC6D8B0CA}"/>
              </a:ext>
            </a:extLst>
          </p:cNvPr>
          <p:cNvSpPr/>
          <p:nvPr/>
        </p:nvSpPr>
        <p:spPr>
          <a:xfrm>
            <a:off x="4909109" y="1151429"/>
            <a:ext cx="3832871" cy="3139321"/>
          </a:xfrm>
          <a:prstGeom prst="rect">
            <a:avLst/>
          </a:prstGeom>
        </p:spPr>
        <p:txBody>
          <a:bodyPr wrap="square">
            <a:spAutoFit/>
          </a:bodyPr>
          <a:lstStyle/>
          <a:p>
            <a:pPr algn="just"/>
            <a:r>
              <a:rPr lang="vi-VN" sz="1800">
                <a:latin typeface="Times New Roman" panose="02020603050405020304" pitchFamily="18" charset="0"/>
                <a:cs typeface="Times New Roman" panose="02020603050405020304" pitchFamily="18" charset="0"/>
              </a:rPr>
              <a:t>	</a:t>
            </a:r>
            <a:r>
              <a:rPr lang="vi-VN" sz="1800">
                <a:solidFill>
                  <a:srgbClr val="080607"/>
                </a:solidFill>
                <a:latin typeface="Times New Roman" panose="02020603050405020304" pitchFamily="18" charset="0"/>
                <a:cs typeface="Times New Roman" panose="02020603050405020304" pitchFamily="18" charset="0"/>
              </a:rPr>
              <a:t>Lý thuyết trò chơi đã được đưa vào một vài sử dụng trong triết học. Hai bài báo bởi W.V.O. Quine (1960, 1967), David Lewis (1969) sử dụng lý thuyết trò chơi để phát triển một triết lý của hội nghị.</a:t>
            </a:r>
            <a:endParaRPr lang="en-US" sz="1800">
              <a:solidFill>
                <a:srgbClr val="080607"/>
              </a:solidFill>
              <a:latin typeface="Times New Roman" panose="02020603050405020304" pitchFamily="18" charset="0"/>
              <a:cs typeface="Times New Roman" panose="02020603050405020304" pitchFamily="18" charset="0"/>
            </a:endParaRPr>
          </a:p>
          <a:p>
            <a:pPr algn="just"/>
            <a:r>
              <a:rPr lang="vi-VN" sz="1800">
                <a:solidFill>
                  <a:srgbClr val="080607"/>
                </a:solidFill>
                <a:latin typeface="Times New Roman" panose="02020603050405020304" pitchFamily="18" charset="0"/>
                <a:cs typeface="Times New Roman" panose="02020603050405020304" pitchFamily="18" charset="0"/>
              </a:rPr>
              <a:t>	Một số tác giả khác đã cố gắng sử dụng lý thuyết tiến hóa trò chơi để giải thích sự phát triển trong quan điểm con người về đạo đức và những hành xử tương ứng của muông thú. </a:t>
            </a:r>
            <a:endParaRPr lang="en-US" sz="1800" dirty="0">
              <a:solidFill>
                <a:srgbClr val="08060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125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74531" y="2829392"/>
            <a:ext cx="744455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a:solidFill>
                  <a:schemeClr val="tx1">
                    <a:lumMod val="50000"/>
                  </a:schemeClr>
                </a:solidFill>
                <a:latin typeface="Times New Roman" panose="02020603050405020304" pitchFamily="18" charset="0"/>
                <a:cs typeface="Times New Roman" panose="02020603050405020304" pitchFamily="18" charset="0"/>
              </a:rPr>
              <a:t>Ứng dụng trong trò chơi Caro</a:t>
            </a:r>
            <a:endParaRPr sz="4000">
              <a:solidFill>
                <a:schemeClr val="tx1">
                  <a:lumMod val="50000"/>
                </a:schemeClr>
              </a:solidFill>
              <a:latin typeface="Times New Roman" panose="02020603050405020304" pitchFamily="18" charset="0"/>
              <a:cs typeface="Times New Roman" panose="02020603050405020304" pitchFamily="18" charset="0"/>
            </a:endParaRPr>
          </a:p>
        </p:txBody>
      </p:sp>
      <p:sp>
        <p:nvSpPr>
          <p:cNvPr id="176" name="Google Shape;176;p31"/>
          <p:cNvSpPr txBox="1">
            <a:spLocks noGrp="1"/>
          </p:cNvSpPr>
          <p:nvPr>
            <p:ph type="title" idx="2"/>
          </p:nvPr>
        </p:nvSpPr>
        <p:spPr>
          <a:xfrm flipH="1">
            <a:off x="1147649" y="1716374"/>
            <a:ext cx="1619269" cy="10972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lumMod val="50000"/>
                  </a:schemeClr>
                </a:solidFill>
                <a:latin typeface="Times New Roman" panose="02020603050405020304" pitchFamily="18" charset="0"/>
                <a:cs typeface="Times New Roman" panose="02020603050405020304" pitchFamily="18" charset="0"/>
              </a:rPr>
              <a:t>0</a:t>
            </a:r>
            <a:r>
              <a:rPr lang="vi-VN">
                <a:solidFill>
                  <a:schemeClr val="tx1">
                    <a:lumMod val="50000"/>
                  </a:schemeClr>
                </a:solidFill>
                <a:latin typeface="Times New Roman" panose="02020603050405020304" pitchFamily="18" charset="0"/>
                <a:cs typeface="Times New Roman" panose="02020603050405020304" pitchFamily="18" charset="0"/>
              </a:rPr>
              <a:t>2</a:t>
            </a:r>
            <a:endParaRPr>
              <a:solidFill>
                <a:schemeClr val="tx1">
                  <a:lumMod val="50000"/>
                </a:schemeClr>
              </a:solidFill>
              <a:latin typeface="Times New Roman" panose="02020603050405020304" pitchFamily="18" charset="0"/>
              <a:cs typeface="Times New Roman" panose="02020603050405020304" pitchFamily="18" charset="0"/>
            </a:endParaRPr>
          </a:p>
        </p:txBody>
      </p:sp>
      <p:cxnSp>
        <p:nvCxnSpPr>
          <p:cNvPr id="177" name="Google Shape;177;p31"/>
          <p:cNvCxnSpPr>
            <a:cxnSpLocks/>
          </p:cNvCxnSpPr>
          <p:nvPr/>
        </p:nvCxnSpPr>
        <p:spPr>
          <a:xfrm>
            <a:off x="-70945" y="2821514"/>
            <a:ext cx="2490952"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06191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wipe(left)">
                                      <p:cBhvr>
                                        <p:cTn id="7" dur="500"/>
                                        <p:tgtEl>
                                          <p:spTgt spid="17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6"/>
                                        </p:tgtEl>
                                        <p:attrNameLst>
                                          <p:attrName>style.visibility</p:attrName>
                                        </p:attrNameLst>
                                      </p:cBhvr>
                                      <p:to>
                                        <p:strVal val="visible"/>
                                      </p:to>
                                    </p:set>
                                    <p:animEffect transition="in" filter="wipe(down)">
                                      <p:cBhvr>
                                        <p:cTn id="11" dur="500"/>
                                        <p:tgtEl>
                                          <p:spTgt spid="17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wipe(left)">
                                      <p:cBhvr>
                                        <p:cTn id="15"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Giới thiệu về trí tuệ nhân tạo</a:t>
            </a:r>
          </a:p>
        </p:txBody>
      </p:sp>
      <p:sp>
        <p:nvSpPr>
          <p:cNvPr id="2" name="Hình chữ nhật 1">
            <a:extLst>
              <a:ext uri="{FF2B5EF4-FFF2-40B4-BE49-F238E27FC236}">
                <a16:creationId xmlns:a16="http://schemas.microsoft.com/office/drawing/2014/main" id="{1EF80B4C-FD47-4DA4-AF37-D972E0A0118A}"/>
              </a:ext>
            </a:extLst>
          </p:cNvPr>
          <p:cNvSpPr/>
          <p:nvPr/>
        </p:nvSpPr>
        <p:spPr>
          <a:xfrm>
            <a:off x="3856382" y="1140589"/>
            <a:ext cx="5002696" cy="2862322"/>
          </a:xfrm>
          <a:prstGeom prst="rect">
            <a:avLst/>
          </a:prstGeom>
        </p:spPr>
        <p:txBody>
          <a:bodyPr wrap="square">
            <a:spAutoFit/>
          </a:bodyPr>
          <a:lstStyle/>
          <a:p>
            <a:pPr algn="just" fontAlgn="base"/>
            <a:r>
              <a:rPr lang="vi-VN" sz="1800">
                <a:solidFill>
                  <a:schemeClr val="tx1"/>
                </a:solidFill>
                <a:latin typeface="+mj-lt"/>
              </a:rPr>
              <a:t>	</a:t>
            </a:r>
            <a:r>
              <a:rPr lang="vi-VN" sz="1800">
                <a:solidFill>
                  <a:schemeClr val="tx1">
                    <a:lumMod val="50000"/>
                  </a:schemeClr>
                </a:solidFill>
                <a:latin typeface="+mj-lt"/>
              </a:rPr>
              <a:t>Trí tuệ nhân tạo hay trí thông minh nhân tạo (Artificial intelligence ) là một ngành thuộc lĩnh vực khoa học máy. Là trí tuệ do con người lập trình tạo nên với mục tiêu giúp máy tính có thể tự động hóa các hành vi thông minh như con người.</a:t>
            </a:r>
          </a:p>
          <a:p>
            <a:pPr algn="just" fontAlgn="base"/>
            <a:r>
              <a:rPr lang="vi-VN" sz="1800">
                <a:solidFill>
                  <a:schemeClr val="tx1">
                    <a:lumMod val="50000"/>
                  </a:schemeClr>
                </a:solidFill>
                <a:latin typeface="+mj-lt"/>
              </a:rPr>
              <a:t>	Trí tuệ nhân tạo khác với việc lập trình logic trong các ngôn ngữ lập trình là ở việc ứng dụng các hệ thống học máy để mô phỏng trí tuệ của con người trong các xử lý mà con người làm tốt hơn máy tính.</a:t>
            </a:r>
          </a:p>
        </p:txBody>
      </p:sp>
      <p:pic>
        <p:nvPicPr>
          <p:cNvPr id="1026" name="Picture 2" descr="big-data-artificial-intelligence-concept-machine_shutterstock_1178406457 -  Singularity Hub">
            <a:extLst>
              <a:ext uri="{FF2B5EF4-FFF2-40B4-BE49-F238E27FC236}">
                <a16:creationId xmlns:a16="http://schemas.microsoft.com/office/drawing/2014/main" id="{1E217DDE-AD4F-404A-AD5B-27B674D433B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7000"/>
                    </a14:imgEffect>
                  </a14:imgLayer>
                </a14:imgProps>
              </a:ext>
              <a:ext uri="{28A0092B-C50C-407E-A947-70E740481C1C}">
                <a14:useLocalDpi xmlns:a14="http://schemas.microsoft.com/office/drawing/2010/main" val="0"/>
              </a:ext>
            </a:extLst>
          </a:blip>
          <a:srcRect/>
          <a:stretch>
            <a:fillRect/>
          </a:stretch>
        </p:blipFill>
        <p:spPr bwMode="auto">
          <a:xfrm>
            <a:off x="536529" y="1567898"/>
            <a:ext cx="3134338" cy="20077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885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9"/>
          <p:cNvSpPr txBox="1">
            <a:spLocks noGrp="1"/>
          </p:cNvSpPr>
          <p:nvPr>
            <p:ph type="ctrTitle"/>
          </p:nvPr>
        </p:nvSpPr>
        <p:spPr>
          <a:xfrm>
            <a:off x="3716720" y="220717"/>
            <a:ext cx="1710559" cy="5912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u="sng">
                <a:solidFill>
                  <a:schemeClr val="tx1">
                    <a:lumMod val="50000"/>
                  </a:schemeClr>
                </a:solidFill>
                <a:latin typeface="Times New Roman" panose="02020603050405020304" pitchFamily="18" charset="0"/>
                <a:cs typeface="Times New Roman" panose="02020603050405020304" pitchFamily="18" charset="0"/>
              </a:rPr>
              <a:t>Nội dung:</a:t>
            </a:r>
            <a:endParaRPr sz="2800" u="sng">
              <a:solidFill>
                <a:schemeClr val="tx1">
                  <a:lumMod val="50000"/>
                </a:schemeClr>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a:solidFill>
                <a:schemeClr val="tx1">
                  <a:lumMod val="50000"/>
                </a:schemeClr>
              </a:solidFill>
              <a:latin typeface="Times New Roman" panose="02020603050405020304" pitchFamily="18" charset="0"/>
              <a:cs typeface="Times New Roman" panose="02020603050405020304" pitchFamily="18" charset="0"/>
            </a:endParaRPr>
          </a:p>
        </p:txBody>
      </p:sp>
      <p:sp>
        <p:nvSpPr>
          <p:cNvPr id="2" name="Hình chữ nhật 1">
            <a:extLst>
              <a:ext uri="{FF2B5EF4-FFF2-40B4-BE49-F238E27FC236}">
                <a16:creationId xmlns:a16="http://schemas.microsoft.com/office/drawing/2014/main" id="{2852F687-50D3-40FF-8412-D1B3D060BECD}"/>
              </a:ext>
            </a:extLst>
          </p:cNvPr>
          <p:cNvSpPr/>
          <p:nvPr/>
        </p:nvSpPr>
        <p:spPr>
          <a:xfrm>
            <a:off x="1280955" y="3093404"/>
            <a:ext cx="6602205" cy="369332"/>
          </a:xfrm>
          <a:prstGeom prst="rect">
            <a:avLst/>
          </a:prstGeom>
        </p:spPr>
        <p:txBody>
          <a:bodyPr wrap="square">
            <a:spAutoFit/>
          </a:bodyPr>
          <a:lstStyle/>
          <a:p>
            <a:pPr marL="285750" indent="-285750">
              <a:spcBef>
                <a:spcPts val="1600"/>
              </a:spcBef>
              <a:spcAft>
                <a:spcPts val="1600"/>
              </a:spcAft>
              <a:buFont typeface="Arial" panose="020B0604020202020204" pitchFamily="34" charset="0"/>
              <a:buChar char="•"/>
            </a:pPr>
            <a:r>
              <a:rPr lang="en-US" sz="1800" b="1">
                <a:solidFill>
                  <a:schemeClr val="tx1">
                    <a:lumMod val="50000"/>
                  </a:schemeClr>
                </a:solidFill>
                <a:latin typeface="Times New Roman" panose="02020603050405020304" pitchFamily="18" charset="0"/>
                <a:cs typeface="Times New Roman" panose="02020603050405020304" pitchFamily="18" charset="0"/>
              </a:rPr>
              <a:t>Ứng dụng trong trò ch</a:t>
            </a:r>
            <a:r>
              <a:rPr lang="vi-VN" sz="1800" b="1">
                <a:solidFill>
                  <a:schemeClr val="tx1">
                    <a:lumMod val="50000"/>
                  </a:schemeClr>
                </a:solidFill>
                <a:latin typeface="Times New Roman" panose="02020603050405020304" pitchFamily="18" charset="0"/>
                <a:cs typeface="Times New Roman" panose="02020603050405020304" pitchFamily="18" charset="0"/>
              </a:rPr>
              <a:t>ơ</a:t>
            </a:r>
            <a:r>
              <a:rPr lang="en-US" sz="1800" b="1">
                <a:solidFill>
                  <a:schemeClr val="tx1">
                    <a:lumMod val="50000"/>
                  </a:schemeClr>
                </a:solidFill>
                <a:latin typeface="Times New Roman" panose="02020603050405020304" pitchFamily="18" charset="0"/>
                <a:cs typeface="Times New Roman" panose="02020603050405020304" pitchFamily="18" charset="0"/>
              </a:rPr>
              <a:t>i caro.</a:t>
            </a:r>
            <a:endParaRPr lang="vi-VN" sz="1800" b="1">
              <a:solidFill>
                <a:schemeClr val="tx1">
                  <a:lumMod val="50000"/>
                </a:schemeClr>
              </a:solidFill>
              <a:latin typeface="Times New Roman" panose="02020603050405020304" pitchFamily="18" charset="0"/>
              <a:cs typeface="Times New Roman" panose="02020603050405020304" pitchFamily="18" charset="0"/>
            </a:endParaRPr>
          </a:p>
        </p:txBody>
      </p:sp>
      <p:sp>
        <p:nvSpPr>
          <p:cNvPr id="3" name="Hộp Văn bản 2">
            <a:extLst>
              <a:ext uri="{FF2B5EF4-FFF2-40B4-BE49-F238E27FC236}">
                <a16:creationId xmlns:a16="http://schemas.microsoft.com/office/drawing/2014/main" id="{3009E1F0-4CCE-4A62-8A21-72954F5F57A4}"/>
              </a:ext>
            </a:extLst>
          </p:cNvPr>
          <p:cNvSpPr txBox="1"/>
          <p:nvPr/>
        </p:nvSpPr>
        <p:spPr>
          <a:xfrm>
            <a:off x="1260836" y="995661"/>
            <a:ext cx="6622326" cy="369332"/>
          </a:xfrm>
          <a:prstGeom prst="rect">
            <a:avLst/>
          </a:prstGeom>
          <a:noFill/>
        </p:spPr>
        <p:txBody>
          <a:bodyPr wrap="none" rtlCol="0">
            <a:spAutoFit/>
          </a:bodyPr>
          <a:lstStyle/>
          <a:p>
            <a:pPr marL="0" indent="0">
              <a:spcBef>
                <a:spcPts val="1600"/>
              </a:spcBef>
              <a:spcAft>
                <a:spcPts val="1600"/>
              </a:spcAft>
              <a:buNone/>
            </a:pPr>
            <a:r>
              <a:rPr lang="en-US" sz="1800" b="1">
                <a:solidFill>
                  <a:schemeClr val="tx1">
                    <a:lumMod val="50000"/>
                  </a:schemeClr>
                </a:solidFill>
                <a:latin typeface="Times New Roman" panose="02020603050405020304" pitchFamily="18" charset="0"/>
                <a:cs typeface="Times New Roman" panose="02020603050405020304" pitchFamily="18" charset="0"/>
              </a:rPr>
              <a:t>Nghiên cứu về lý thuyết trò ch</a:t>
            </a:r>
            <a:r>
              <a:rPr lang="vi-VN" sz="1800" b="1">
                <a:solidFill>
                  <a:schemeClr val="tx1">
                    <a:lumMod val="50000"/>
                  </a:schemeClr>
                </a:solidFill>
                <a:latin typeface="Times New Roman" panose="02020603050405020304" pitchFamily="18" charset="0"/>
                <a:cs typeface="Times New Roman" panose="02020603050405020304" pitchFamily="18" charset="0"/>
              </a:rPr>
              <a:t>ơ</a:t>
            </a:r>
            <a:r>
              <a:rPr lang="en-US" sz="1800" b="1">
                <a:solidFill>
                  <a:schemeClr val="tx1">
                    <a:lumMod val="50000"/>
                  </a:schemeClr>
                </a:solidFill>
                <a:latin typeface="Times New Roman" panose="02020603050405020304" pitchFamily="18" charset="0"/>
                <a:cs typeface="Times New Roman" panose="02020603050405020304" pitchFamily="18" charset="0"/>
              </a:rPr>
              <a:t>i và ứng dụng trong trò ch</a:t>
            </a:r>
            <a:r>
              <a:rPr lang="vi-VN" sz="1800" b="1">
                <a:solidFill>
                  <a:schemeClr val="tx1">
                    <a:lumMod val="50000"/>
                  </a:schemeClr>
                </a:solidFill>
                <a:latin typeface="Times New Roman" panose="02020603050405020304" pitchFamily="18" charset="0"/>
                <a:cs typeface="Times New Roman" panose="02020603050405020304" pitchFamily="18" charset="0"/>
              </a:rPr>
              <a:t>ơ</a:t>
            </a:r>
            <a:r>
              <a:rPr lang="en-US" sz="1800" b="1">
                <a:solidFill>
                  <a:schemeClr val="tx1">
                    <a:lumMod val="50000"/>
                  </a:schemeClr>
                </a:solidFill>
                <a:latin typeface="Times New Roman" panose="02020603050405020304" pitchFamily="18" charset="0"/>
                <a:cs typeface="Times New Roman" panose="02020603050405020304" pitchFamily="18" charset="0"/>
              </a:rPr>
              <a:t>i Caro</a:t>
            </a:r>
          </a:p>
        </p:txBody>
      </p:sp>
      <p:sp>
        <p:nvSpPr>
          <p:cNvPr id="4" name="Hình chữ nhật 3">
            <a:extLst>
              <a:ext uri="{FF2B5EF4-FFF2-40B4-BE49-F238E27FC236}">
                <a16:creationId xmlns:a16="http://schemas.microsoft.com/office/drawing/2014/main" id="{A16F64D2-CA0E-4DEF-844E-01C3C57CAC1B}"/>
              </a:ext>
            </a:extLst>
          </p:cNvPr>
          <p:cNvSpPr/>
          <p:nvPr/>
        </p:nvSpPr>
        <p:spPr>
          <a:xfrm>
            <a:off x="1260834" y="1364065"/>
            <a:ext cx="6602205" cy="369332"/>
          </a:xfrm>
          <a:prstGeom prst="rect">
            <a:avLst/>
          </a:prstGeom>
        </p:spPr>
        <p:txBody>
          <a:bodyPr wrap="square">
            <a:spAutoFit/>
          </a:bodyPr>
          <a:lstStyle/>
          <a:p>
            <a:pPr marL="285750" lvl="4" indent="-285750">
              <a:spcBef>
                <a:spcPts val="1600"/>
              </a:spcBef>
              <a:spcAft>
                <a:spcPts val="1600"/>
              </a:spcAft>
              <a:buFont typeface="Arial" panose="020B0604020202020204" pitchFamily="34" charset="0"/>
              <a:buChar char="•"/>
            </a:pPr>
            <a:r>
              <a:rPr lang="en-US" sz="1800" b="1">
                <a:solidFill>
                  <a:schemeClr val="tx1">
                    <a:lumMod val="50000"/>
                  </a:schemeClr>
                </a:solidFill>
                <a:latin typeface="Times New Roman" panose="02020603050405020304" pitchFamily="18" charset="0"/>
                <a:cs typeface="Times New Roman" panose="02020603050405020304" pitchFamily="18" charset="0"/>
              </a:rPr>
              <a:t>Tìm hiểu c</a:t>
            </a:r>
            <a:r>
              <a:rPr lang="vi-VN" sz="1800" b="1">
                <a:solidFill>
                  <a:schemeClr val="tx1">
                    <a:lumMod val="50000"/>
                  </a:schemeClr>
                </a:solidFill>
                <a:latin typeface="Times New Roman" panose="02020603050405020304" pitchFamily="18" charset="0"/>
                <a:cs typeface="Times New Roman" panose="02020603050405020304" pitchFamily="18" charset="0"/>
              </a:rPr>
              <a:t>ơ</a:t>
            </a:r>
            <a:r>
              <a:rPr lang="en-US" sz="1800" b="1">
                <a:solidFill>
                  <a:schemeClr val="tx1">
                    <a:lumMod val="50000"/>
                  </a:schemeClr>
                </a:solidFill>
                <a:latin typeface="Times New Roman" panose="02020603050405020304" pitchFamily="18" charset="0"/>
                <a:cs typeface="Times New Roman" panose="02020603050405020304" pitchFamily="18" charset="0"/>
              </a:rPr>
              <a:t> bản về lý thuyết trò ch</a:t>
            </a:r>
            <a:r>
              <a:rPr lang="vi-VN" sz="1800" b="1">
                <a:solidFill>
                  <a:schemeClr val="tx1">
                    <a:lumMod val="50000"/>
                  </a:schemeClr>
                </a:solidFill>
                <a:latin typeface="Times New Roman" panose="02020603050405020304" pitchFamily="18" charset="0"/>
                <a:cs typeface="Times New Roman" panose="02020603050405020304" pitchFamily="18" charset="0"/>
              </a:rPr>
              <a:t>ơ</a:t>
            </a:r>
            <a:r>
              <a:rPr lang="en-US" sz="1800" b="1">
                <a:solidFill>
                  <a:schemeClr val="tx1">
                    <a:lumMod val="50000"/>
                  </a:schemeClr>
                </a:solidFill>
                <a:latin typeface="Times New Roman" panose="02020603050405020304" pitchFamily="18" charset="0"/>
                <a:cs typeface="Times New Roman" panose="02020603050405020304" pitchFamily="18" charset="0"/>
              </a:rPr>
              <a:t>i.</a:t>
            </a:r>
          </a:p>
        </p:txBody>
      </p:sp>
      <p:sp>
        <p:nvSpPr>
          <p:cNvPr id="8" name="Hình chữ nhật 7">
            <a:extLst>
              <a:ext uri="{FF2B5EF4-FFF2-40B4-BE49-F238E27FC236}">
                <a16:creationId xmlns:a16="http://schemas.microsoft.com/office/drawing/2014/main" id="{962603EE-682F-4752-8810-0B8793E7D385}"/>
              </a:ext>
            </a:extLst>
          </p:cNvPr>
          <p:cNvSpPr/>
          <p:nvPr/>
        </p:nvSpPr>
        <p:spPr>
          <a:xfrm>
            <a:off x="1260834" y="1764115"/>
            <a:ext cx="6602205" cy="369332"/>
          </a:xfrm>
          <a:prstGeom prst="rect">
            <a:avLst/>
          </a:prstGeom>
        </p:spPr>
        <p:txBody>
          <a:bodyPr wrap="square">
            <a:spAutoFit/>
          </a:bodyPr>
          <a:lstStyle/>
          <a:p>
            <a:pPr lvl="5">
              <a:spcBef>
                <a:spcPts val="1600"/>
              </a:spcBef>
              <a:spcAft>
                <a:spcPts val="1600"/>
              </a:spcAft>
            </a:pPr>
            <a:r>
              <a:rPr lang="en-US" sz="1800" b="1">
                <a:solidFill>
                  <a:schemeClr val="tx1">
                    <a:lumMod val="50000"/>
                  </a:schemeClr>
                </a:solidFill>
                <a:latin typeface="Times New Roman" panose="02020603050405020304" pitchFamily="18" charset="0"/>
                <a:cs typeface="Times New Roman" panose="02020603050405020304" pitchFamily="18" charset="0"/>
              </a:rPr>
              <a:t>	</a:t>
            </a:r>
          </a:p>
        </p:txBody>
      </p:sp>
      <p:sp>
        <p:nvSpPr>
          <p:cNvPr id="10" name="Hộp Văn bản 9">
            <a:extLst>
              <a:ext uri="{FF2B5EF4-FFF2-40B4-BE49-F238E27FC236}">
                <a16:creationId xmlns:a16="http://schemas.microsoft.com/office/drawing/2014/main" id="{D06B50EB-0ADD-49F2-8DE3-A024A1E40E65}"/>
              </a:ext>
            </a:extLst>
          </p:cNvPr>
          <p:cNvSpPr txBox="1"/>
          <p:nvPr/>
        </p:nvSpPr>
        <p:spPr>
          <a:xfrm>
            <a:off x="1280955" y="3423321"/>
            <a:ext cx="6622326" cy="1477328"/>
          </a:xfrm>
          <a:prstGeom prst="rect">
            <a:avLst/>
          </a:prstGeom>
          <a:noFill/>
        </p:spPr>
        <p:txBody>
          <a:bodyPr wrap="square" rtlCol="0">
            <a:spAutoFit/>
          </a:bodyPr>
          <a:lstStyle/>
          <a:p>
            <a:r>
              <a:rPr lang="en-US" sz="1800">
                <a:solidFill>
                  <a:schemeClr val="tx1">
                    <a:lumMod val="50000"/>
                  </a:schemeClr>
                </a:solidFill>
                <a:latin typeface="Times New Roman" panose="02020603050405020304" pitchFamily="18" charset="0"/>
                <a:cs typeface="Times New Roman" panose="02020603050405020304" pitchFamily="18" charset="0"/>
              </a:rPr>
              <a:t>	Trí tuệ nhân tạo.</a:t>
            </a:r>
          </a:p>
          <a:p>
            <a:r>
              <a:rPr lang="en-US" sz="1800">
                <a:solidFill>
                  <a:schemeClr val="tx1">
                    <a:lumMod val="50000"/>
                  </a:schemeClr>
                </a:solidFill>
                <a:latin typeface="Times New Roman" panose="02020603050405020304" pitchFamily="18" charset="0"/>
                <a:cs typeface="Times New Roman" panose="02020603050405020304" pitchFamily="18" charset="0"/>
              </a:rPr>
              <a:t>	Giải quyết vấn đề.</a:t>
            </a:r>
          </a:p>
          <a:p>
            <a:r>
              <a:rPr lang="en-US" sz="1800">
                <a:solidFill>
                  <a:schemeClr val="tx1">
                    <a:lumMod val="50000"/>
                  </a:schemeClr>
                </a:solidFill>
                <a:latin typeface="Times New Roman" panose="02020603050405020304" pitchFamily="18" charset="0"/>
                <a:cs typeface="Times New Roman" panose="02020603050405020304" pitchFamily="18" charset="0"/>
              </a:rPr>
              <a:t>	Giải quyết bài toán</a:t>
            </a:r>
          </a:p>
          <a:p>
            <a:r>
              <a:rPr lang="en-US" sz="1800">
                <a:solidFill>
                  <a:schemeClr val="tx1">
                    <a:lumMod val="50000"/>
                  </a:schemeClr>
                </a:solidFill>
                <a:latin typeface="Times New Roman" panose="02020603050405020304" pitchFamily="18" charset="0"/>
                <a:cs typeface="Times New Roman" panose="02020603050405020304" pitchFamily="18" charset="0"/>
              </a:rPr>
              <a:t>	Thuật toán.</a:t>
            </a:r>
          </a:p>
          <a:p>
            <a:r>
              <a:rPr lang="en-US" sz="1800">
                <a:solidFill>
                  <a:schemeClr val="tx1">
                    <a:lumMod val="50000"/>
                  </a:schemeClr>
                </a:solidFill>
                <a:latin typeface="Times New Roman" panose="02020603050405020304" pitchFamily="18" charset="0"/>
                <a:cs typeface="Times New Roman" panose="02020603050405020304" pitchFamily="18" charset="0"/>
              </a:rPr>
              <a:t>	Giao diện trò chơi.</a:t>
            </a:r>
          </a:p>
        </p:txBody>
      </p:sp>
      <p:sp>
        <p:nvSpPr>
          <p:cNvPr id="11" name="Hộp Văn bản 10">
            <a:extLst>
              <a:ext uri="{FF2B5EF4-FFF2-40B4-BE49-F238E27FC236}">
                <a16:creationId xmlns:a16="http://schemas.microsoft.com/office/drawing/2014/main" id="{566F596B-4AF0-405E-92B6-4F9A02EC50A9}"/>
              </a:ext>
            </a:extLst>
          </p:cNvPr>
          <p:cNvSpPr txBox="1"/>
          <p:nvPr/>
        </p:nvSpPr>
        <p:spPr>
          <a:xfrm>
            <a:off x="1260834" y="1675167"/>
            <a:ext cx="6622326" cy="1477328"/>
          </a:xfrm>
          <a:prstGeom prst="rect">
            <a:avLst/>
          </a:prstGeom>
          <a:noFill/>
        </p:spPr>
        <p:txBody>
          <a:bodyPr wrap="square" rtlCol="0">
            <a:spAutoFit/>
          </a:bodyPr>
          <a:lstStyle/>
          <a:p>
            <a:r>
              <a:rPr lang="en-US" sz="1800">
                <a:solidFill>
                  <a:schemeClr val="tx1">
                    <a:lumMod val="50000"/>
                  </a:schemeClr>
                </a:solidFill>
                <a:latin typeface="Times New Roman" panose="02020603050405020304" pitchFamily="18" charset="0"/>
                <a:cs typeface="Times New Roman" panose="02020603050405020304" pitchFamily="18" charset="0"/>
              </a:rPr>
              <a:t>	Lý thuyết trò chơi.</a:t>
            </a:r>
          </a:p>
          <a:p>
            <a:r>
              <a:rPr lang="en-US" sz="1800">
                <a:solidFill>
                  <a:schemeClr val="tx1">
                    <a:lumMod val="50000"/>
                  </a:schemeClr>
                </a:solidFill>
                <a:latin typeface="Times New Roman" panose="02020603050405020304" pitchFamily="18" charset="0"/>
                <a:cs typeface="Times New Roman" panose="02020603050405020304" pitchFamily="18" charset="0"/>
              </a:rPr>
              <a:t>	Lịch sử.</a:t>
            </a:r>
          </a:p>
          <a:p>
            <a:r>
              <a:rPr lang="en-US" sz="1800">
                <a:solidFill>
                  <a:schemeClr val="tx1">
                    <a:lumMod val="50000"/>
                  </a:schemeClr>
                </a:solidFill>
                <a:latin typeface="Times New Roman" panose="02020603050405020304" pitchFamily="18" charset="0"/>
                <a:cs typeface="Times New Roman" panose="02020603050405020304" pitchFamily="18" charset="0"/>
              </a:rPr>
              <a:t>	Biểu diễn trò chơi.</a:t>
            </a:r>
          </a:p>
          <a:p>
            <a:r>
              <a:rPr lang="en-US" sz="1800">
                <a:solidFill>
                  <a:schemeClr val="tx1">
                    <a:lumMod val="50000"/>
                  </a:schemeClr>
                </a:solidFill>
                <a:latin typeface="Times New Roman" panose="02020603050405020304" pitchFamily="18" charset="0"/>
                <a:cs typeface="Times New Roman" panose="02020603050405020304" pitchFamily="18" charset="0"/>
              </a:rPr>
              <a:t>	Các loại trò chơi.</a:t>
            </a:r>
          </a:p>
          <a:p>
            <a:r>
              <a:rPr lang="en-US" sz="1800">
                <a:solidFill>
                  <a:schemeClr val="tx1">
                    <a:lumMod val="50000"/>
                  </a:schemeClr>
                </a:solidFill>
                <a:latin typeface="Times New Roman" panose="02020603050405020304" pitchFamily="18" charset="0"/>
                <a:cs typeface="Times New Roman" panose="02020603050405020304" pitchFamily="18" charset="0"/>
              </a:rPr>
              <a:t>	Ứng dụng của lý thuyết trò chơi.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barn(inVertical)">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up)">
                                      <p:cBhvr>
                                        <p:cTn id="22" dur="500"/>
                                        <p:tgtEl>
                                          <p:spTgt spid="11">
                                            <p:txEl>
                                              <p:pRg st="0" end="0"/>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wipe(up)">
                                      <p:cBhvr>
                                        <p:cTn id="25" dur="500"/>
                                        <p:tgtEl>
                                          <p:spTgt spid="11">
                                            <p:txEl>
                                              <p:pRg st="1" end="1"/>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wipe(up)">
                                      <p:cBhvr>
                                        <p:cTn id="28" dur="500"/>
                                        <p:tgtEl>
                                          <p:spTgt spid="11">
                                            <p:txEl>
                                              <p:pRg st="2" end="2"/>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wipe(up)">
                                      <p:cBhvr>
                                        <p:cTn id="31" dur="500"/>
                                        <p:tgtEl>
                                          <p:spTgt spid="11">
                                            <p:txEl>
                                              <p:pRg st="3" end="3"/>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wipe(up)">
                                      <p:cBhvr>
                                        <p:cTn id="34" dur="500"/>
                                        <p:tgtEl>
                                          <p:spTgt spid="11">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wipe(left)">
                                      <p:cBhvr>
                                        <p:cTn id="39" dur="500"/>
                                        <p:tgtEl>
                                          <p:spTgt spid="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wipe(up)">
                                      <p:cBhvr>
                                        <p:cTn id="44" dur="500"/>
                                        <p:tgtEl>
                                          <p:spTgt spid="10">
                                            <p:txEl>
                                              <p:pRg st="0" end="0"/>
                                            </p:txEl>
                                          </p:spTgt>
                                        </p:tgtEl>
                                      </p:cBhvr>
                                    </p:animEffect>
                                  </p:childTnLst>
                                </p:cTn>
                              </p:par>
                              <p:par>
                                <p:cTn id="45" presetID="22" presetClass="entr" presetSubtype="1" fill="hold" nodeType="with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wipe(up)">
                                      <p:cBhvr>
                                        <p:cTn id="47" dur="500"/>
                                        <p:tgtEl>
                                          <p:spTgt spid="10">
                                            <p:txEl>
                                              <p:pRg st="1" end="1"/>
                                            </p:txEl>
                                          </p:spTgt>
                                        </p:tgtEl>
                                      </p:cBhvr>
                                    </p:animEffect>
                                  </p:childTnLst>
                                </p:cTn>
                              </p:par>
                              <p:par>
                                <p:cTn id="48" presetID="22" presetClass="entr" presetSubtype="1" fill="hold" nodeType="withEffect">
                                  <p:stCondLst>
                                    <p:cond delay="0"/>
                                  </p:stCondLst>
                                  <p:childTnLst>
                                    <p:set>
                                      <p:cBhvr>
                                        <p:cTn id="49" dur="1" fill="hold">
                                          <p:stCondLst>
                                            <p:cond delay="0"/>
                                          </p:stCondLst>
                                        </p:cTn>
                                        <p:tgtEl>
                                          <p:spTgt spid="10">
                                            <p:txEl>
                                              <p:pRg st="2" end="2"/>
                                            </p:txEl>
                                          </p:spTgt>
                                        </p:tgtEl>
                                        <p:attrNameLst>
                                          <p:attrName>style.visibility</p:attrName>
                                        </p:attrNameLst>
                                      </p:cBhvr>
                                      <p:to>
                                        <p:strVal val="visible"/>
                                      </p:to>
                                    </p:set>
                                    <p:animEffect transition="in" filter="wipe(up)">
                                      <p:cBhvr>
                                        <p:cTn id="50" dur="500"/>
                                        <p:tgtEl>
                                          <p:spTgt spid="10">
                                            <p:txEl>
                                              <p:pRg st="2" end="2"/>
                                            </p:txEl>
                                          </p:spTgt>
                                        </p:tgtEl>
                                      </p:cBhvr>
                                    </p:animEffect>
                                  </p:childTnLst>
                                </p:cTn>
                              </p:par>
                              <p:par>
                                <p:cTn id="51" presetID="22" presetClass="entr" presetSubtype="1" fill="hold" nodeType="withEffect">
                                  <p:stCondLst>
                                    <p:cond delay="0"/>
                                  </p:stCondLst>
                                  <p:childTnLst>
                                    <p:set>
                                      <p:cBhvr>
                                        <p:cTn id="52" dur="1" fill="hold">
                                          <p:stCondLst>
                                            <p:cond delay="0"/>
                                          </p:stCondLst>
                                        </p:cTn>
                                        <p:tgtEl>
                                          <p:spTgt spid="10">
                                            <p:txEl>
                                              <p:pRg st="3" end="3"/>
                                            </p:txEl>
                                          </p:spTgt>
                                        </p:tgtEl>
                                        <p:attrNameLst>
                                          <p:attrName>style.visibility</p:attrName>
                                        </p:attrNameLst>
                                      </p:cBhvr>
                                      <p:to>
                                        <p:strVal val="visible"/>
                                      </p:to>
                                    </p:set>
                                    <p:animEffect transition="in" filter="wipe(up)">
                                      <p:cBhvr>
                                        <p:cTn id="53" dur="500"/>
                                        <p:tgtEl>
                                          <p:spTgt spid="10">
                                            <p:txEl>
                                              <p:pRg st="3" end="3"/>
                                            </p:txEl>
                                          </p:spTgt>
                                        </p:tgtEl>
                                      </p:cBhvr>
                                    </p:animEffect>
                                  </p:childTnLst>
                                </p:cTn>
                              </p:par>
                              <p:par>
                                <p:cTn id="54" presetID="22" presetClass="entr" presetSubtype="1" fill="hold" nodeType="withEffect">
                                  <p:stCondLst>
                                    <p:cond delay="0"/>
                                  </p:stCondLst>
                                  <p:childTnLst>
                                    <p:set>
                                      <p:cBhvr>
                                        <p:cTn id="55" dur="1" fill="hold">
                                          <p:stCondLst>
                                            <p:cond delay="0"/>
                                          </p:stCondLst>
                                        </p:cTn>
                                        <p:tgtEl>
                                          <p:spTgt spid="10">
                                            <p:txEl>
                                              <p:pRg st="4" end="4"/>
                                            </p:txEl>
                                          </p:spTgt>
                                        </p:tgtEl>
                                        <p:attrNameLst>
                                          <p:attrName>style.visibility</p:attrName>
                                        </p:attrNameLst>
                                      </p:cBhvr>
                                      <p:to>
                                        <p:strVal val="visible"/>
                                      </p:to>
                                    </p:set>
                                    <p:animEffect transition="in" filter="wipe(up)">
                                      <p:cBhvr>
                                        <p:cTn id="56"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Giải quyết bằng vấn đề tìm kiếm:</a:t>
            </a:r>
          </a:p>
        </p:txBody>
      </p:sp>
      <p:sp>
        <p:nvSpPr>
          <p:cNvPr id="3" name="Hình chữ nhật 2">
            <a:extLst>
              <a:ext uri="{FF2B5EF4-FFF2-40B4-BE49-F238E27FC236}">
                <a16:creationId xmlns:a16="http://schemas.microsoft.com/office/drawing/2014/main" id="{1DAB9AB8-F8B1-4B3A-AB56-E6BFC1BA63FD}"/>
              </a:ext>
            </a:extLst>
          </p:cNvPr>
          <p:cNvSpPr/>
          <p:nvPr/>
        </p:nvSpPr>
        <p:spPr>
          <a:xfrm>
            <a:off x="536028" y="854467"/>
            <a:ext cx="4035972" cy="1200329"/>
          </a:xfrm>
          <a:prstGeom prst="rect">
            <a:avLst/>
          </a:prstGeom>
        </p:spPr>
        <p:txBody>
          <a:bodyPr wrap="square">
            <a:spAutoFit/>
          </a:bodyPr>
          <a:lstStyle/>
          <a:p>
            <a:pPr algn="just"/>
            <a:r>
              <a:rPr lang="vi-VN" sz="1800">
                <a:latin typeface="+mj-lt"/>
              </a:rPr>
              <a:t>	Vấn đề tìm kiếm, một cách tổng quát, có thể hiểu là tìm một đối tượng thỏa mãn một số đòi hỏi nào đó, trong một tập hợp rộng lớn các đối tượng.</a:t>
            </a:r>
          </a:p>
        </p:txBody>
      </p:sp>
      <p:sp>
        <p:nvSpPr>
          <p:cNvPr id="5" name="Hình chữ nhật 4">
            <a:extLst>
              <a:ext uri="{FF2B5EF4-FFF2-40B4-BE49-F238E27FC236}">
                <a16:creationId xmlns:a16="http://schemas.microsoft.com/office/drawing/2014/main" id="{5FB8D021-1E4C-4AAB-B687-C4EF6AEDA650}"/>
              </a:ext>
            </a:extLst>
          </p:cNvPr>
          <p:cNvSpPr/>
          <p:nvPr/>
        </p:nvSpPr>
        <p:spPr>
          <a:xfrm>
            <a:off x="536028" y="2072532"/>
            <a:ext cx="4572000" cy="1200329"/>
          </a:xfrm>
          <a:prstGeom prst="rect">
            <a:avLst/>
          </a:prstGeom>
        </p:spPr>
        <p:txBody>
          <a:bodyPr>
            <a:spAutoFit/>
          </a:bodyPr>
          <a:lstStyle/>
          <a:p>
            <a:r>
              <a:rPr lang="vi-VN" sz="1800">
                <a:latin typeface="+mj-lt"/>
              </a:rPr>
              <a:t>	Các kỹ thuật tìm kiếm bao gồm:</a:t>
            </a:r>
          </a:p>
          <a:p>
            <a:pPr marL="285750" indent="-285750">
              <a:buFont typeface="Arial" panose="020B0604020202020204" pitchFamily="34" charset="0"/>
              <a:buChar char="•"/>
            </a:pPr>
            <a:r>
              <a:rPr lang="vi-VN" sz="1800">
                <a:latin typeface="+mj-lt"/>
              </a:rPr>
              <a:t>Các kỹ thuật tìm kiếm kinh nghiệm. </a:t>
            </a:r>
          </a:p>
          <a:p>
            <a:pPr marL="285750" indent="-285750">
              <a:buFont typeface="Arial" panose="020B0604020202020204" pitchFamily="34" charset="0"/>
              <a:buChar char="•"/>
            </a:pPr>
            <a:r>
              <a:rPr lang="vi-VN" sz="1800">
                <a:latin typeface="+mj-lt"/>
              </a:rPr>
              <a:t>Các kỹ thuật tìm kiếm tối ưu.</a:t>
            </a:r>
          </a:p>
          <a:p>
            <a:pPr marL="285750" indent="-285750">
              <a:buFont typeface="Arial" panose="020B0604020202020204" pitchFamily="34" charset="0"/>
              <a:buChar char="•"/>
            </a:pPr>
            <a:r>
              <a:rPr lang="vi-VN" sz="1800">
                <a:latin typeface="+mj-lt"/>
              </a:rPr>
              <a:t>Các phương pháp tìm kiếm có đối thủ.</a:t>
            </a:r>
          </a:p>
        </p:txBody>
      </p:sp>
      <p:pic>
        <p:nvPicPr>
          <p:cNvPr id="2050" name="Picture 2" descr="Abstract Electric Circuit Digital Brain,Technology Concept Illustration  48306788 - Megapixl">
            <a:extLst>
              <a:ext uri="{FF2B5EF4-FFF2-40B4-BE49-F238E27FC236}">
                <a16:creationId xmlns:a16="http://schemas.microsoft.com/office/drawing/2014/main" id="{C3CB2C9B-F3AC-4C18-94FA-75658B65C9B2}"/>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6100"/>
                    </a14:imgEffect>
                    <a14:imgEffect>
                      <a14:saturation sat="0"/>
                    </a14:imgEffect>
                    <a14:imgEffect>
                      <a14:brightnessContrast bright="-10000" contrast="-18000"/>
                    </a14:imgEffect>
                  </a14:imgLayer>
                </a14:imgProps>
              </a:ext>
              <a:ext uri="{28A0092B-C50C-407E-A947-70E740481C1C}">
                <a14:useLocalDpi xmlns:a14="http://schemas.microsoft.com/office/drawing/2010/main" val="0"/>
              </a:ext>
            </a:extLst>
          </a:blip>
          <a:srcRect b="5679"/>
          <a:stretch/>
        </p:blipFill>
        <p:spPr bwMode="auto">
          <a:xfrm>
            <a:off x="4989785" y="928987"/>
            <a:ext cx="3355099" cy="2287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27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Giải quyết bài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2278188"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Giới thiệu trò ch</a:t>
            </a:r>
            <a:r>
              <a:rPr lang="vi-VN" sz="1800" i="1">
                <a:latin typeface="Times New Roman" panose="02020603050405020304" pitchFamily="18" charset="0"/>
                <a:cs typeface="Times New Roman" panose="02020603050405020304" pitchFamily="18" charset="0"/>
              </a:rPr>
              <a:t>ơ</a:t>
            </a:r>
            <a:r>
              <a:rPr lang="en-US" sz="1800" i="1">
                <a:latin typeface="Times New Roman" panose="02020603050405020304" pitchFamily="18" charset="0"/>
                <a:cs typeface="Times New Roman" panose="02020603050405020304" pitchFamily="18" charset="0"/>
              </a:rPr>
              <a:t>i:</a:t>
            </a:r>
            <a:endParaRPr lang="vi-VN" sz="1800" i="1">
              <a:latin typeface="Times New Roman" panose="02020603050405020304" pitchFamily="18" charset="0"/>
              <a:cs typeface="Times New Roman" panose="02020603050405020304" pitchFamily="18" charset="0"/>
            </a:endParaRPr>
          </a:p>
        </p:txBody>
      </p:sp>
      <p:sp>
        <p:nvSpPr>
          <p:cNvPr id="2" name="Hình chữ nhật 1">
            <a:extLst>
              <a:ext uri="{FF2B5EF4-FFF2-40B4-BE49-F238E27FC236}">
                <a16:creationId xmlns:a16="http://schemas.microsoft.com/office/drawing/2014/main" id="{661595A2-F28C-48EE-B0D3-795EF80C6E01}"/>
              </a:ext>
            </a:extLst>
          </p:cNvPr>
          <p:cNvSpPr/>
          <p:nvPr/>
        </p:nvSpPr>
        <p:spPr>
          <a:xfrm>
            <a:off x="4398579" y="1002089"/>
            <a:ext cx="4171922" cy="3416320"/>
          </a:xfrm>
          <a:prstGeom prst="rect">
            <a:avLst/>
          </a:prstGeom>
        </p:spPr>
        <p:txBody>
          <a:bodyPr wrap="square">
            <a:spAutoFit/>
          </a:bodyPr>
          <a:lstStyle/>
          <a:p>
            <a:pPr algn="just"/>
            <a:r>
              <a:rPr lang="vi-VN">
                <a:solidFill>
                  <a:srgbClr val="4A4A4A"/>
                </a:solidFill>
                <a:latin typeface="Roboto"/>
              </a:rPr>
              <a:t>	</a:t>
            </a:r>
            <a:r>
              <a:rPr lang="vi-VN" sz="1800">
                <a:latin typeface="+mj-lt"/>
              </a:rPr>
              <a:t>Lịch sử của trò chơi này đó chính là cờ vây của Trung Quốc và Nhật Bản. Nó được chơi bằng 2 quân cờ trắng và đen. Các quân sẽ lần lượt đi trên khoảng trắng của bàn cờ. Người thắng là người đầu tiên có được liên tục một chuỗi gồm 4 quân theo hàng dọc, chéo hay ngang mà không bị chặn 2 đầu.</a:t>
            </a:r>
          </a:p>
          <a:p>
            <a:pPr algn="just"/>
            <a:r>
              <a:rPr lang="vi-VN" sz="1800">
                <a:latin typeface="+mj-lt"/>
              </a:rPr>
              <a:t>	Còn nếu bạn bị chặn một đầu thì cần ít nhất chuỗi 5 quân mới giành chiến thắng. Trò chơi lại bắt đầu tiếp tục nếu như chuỗi 5 quân của bạn bị chặn cả 2 đầu.</a:t>
            </a:r>
          </a:p>
        </p:txBody>
      </p:sp>
      <p:pic>
        <p:nvPicPr>
          <p:cNvPr id="3074" name="Picture 2" descr="Giúp bạn hiểu về luật chơi cờ caro như một chuyên gia">
            <a:extLst>
              <a:ext uri="{FF2B5EF4-FFF2-40B4-BE49-F238E27FC236}">
                <a16:creationId xmlns:a16="http://schemas.microsoft.com/office/drawing/2014/main" id="{7DE14EDF-7D97-4E1F-83F6-1B40662480D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3499" y="1464772"/>
            <a:ext cx="3552497" cy="2664373"/>
          </a:xfrm>
          <a:prstGeom prst="rect">
            <a:avLst/>
          </a:prstGeom>
          <a:ln w="38100" cap="sq">
            <a:solidFill>
              <a:srgbClr val="000000"/>
            </a:solidFill>
            <a:prstDash val="solid"/>
            <a:miter lim="800000"/>
          </a:ln>
          <a:effectLst>
            <a:outerShdw blurRad="50800" dist="38100" dir="2700000" sx="102000" sy="102000" algn="tl" rotWithShape="0">
              <a:prstClr val="black">
                <a:alpha val="3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613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Giải quyết bài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2185214"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Phân tích bài toán</a:t>
            </a:r>
            <a:endParaRPr lang="vi-VN" sz="1800" i="1">
              <a:latin typeface="Times New Roman" panose="02020603050405020304" pitchFamily="18" charset="0"/>
              <a:cs typeface="Times New Roman" panose="02020603050405020304" pitchFamily="18" charset="0"/>
            </a:endParaRPr>
          </a:p>
        </p:txBody>
      </p:sp>
      <p:sp>
        <p:nvSpPr>
          <p:cNvPr id="3" name="Hình chữ nhật 2">
            <a:extLst>
              <a:ext uri="{FF2B5EF4-FFF2-40B4-BE49-F238E27FC236}">
                <a16:creationId xmlns:a16="http://schemas.microsoft.com/office/drawing/2014/main" id="{B5F43424-D91E-460B-B758-E0C0F50541A5}"/>
              </a:ext>
            </a:extLst>
          </p:cNvPr>
          <p:cNvSpPr/>
          <p:nvPr/>
        </p:nvSpPr>
        <p:spPr>
          <a:xfrm>
            <a:off x="583324" y="1034750"/>
            <a:ext cx="8560676" cy="3524042"/>
          </a:xfrm>
          <a:prstGeom prst="rect">
            <a:avLst/>
          </a:prstGeom>
        </p:spPr>
        <p:txBody>
          <a:bodyPr wrap="square">
            <a:spAutoFit/>
          </a:bodyPr>
          <a:lstStyle/>
          <a:p>
            <a:pPr indent="228600">
              <a:spcAft>
                <a:spcPts val="600"/>
              </a:spcAft>
            </a:pPr>
            <a:r>
              <a:rPr lang="en-US" sz="1800">
                <a:latin typeface="Times New Roman" panose="02020603050405020304" pitchFamily="18" charset="0"/>
                <a:ea typeface="SimSun" panose="02010600030101010101" pitchFamily="2" charset="-122"/>
                <a:cs typeface="Times New Roman" panose="02020603050405020304" pitchFamily="18" charset="0"/>
              </a:rPr>
              <a:t>Cờ Caro là trò chơi đối kháng giữa 2 người (gọi là MAX và MIN).</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pPr indent="457200">
              <a:spcAft>
                <a:spcPts val="600"/>
              </a:spcAft>
            </a:pPr>
            <a:r>
              <a:rPr lang="en-US" sz="1800">
                <a:latin typeface="Times New Roman" panose="02020603050405020304" pitchFamily="18" charset="0"/>
                <a:ea typeface="SimSun" panose="02010600030101010101" pitchFamily="2" charset="-122"/>
                <a:cs typeface="Times New Roman" panose="02020603050405020304" pitchFamily="18" charset="0"/>
              </a:rPr>
              <a:t>- Thay phiên nhau đi giữa các nước đi (moves).</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pPr indent="457200">
              <a:spcAft>
                <a:spcPts val="600"/>
              </a:spcAft>
            </a:pPr>
            <a:r>
              <a:rPr lang="en-US" sz="1800">
                <a:latin typeface="Times New Roman" panose="02020603050405020304" pitchFamily="18" charset="0"/>
                <a:ea typeface="SimSun" panose="02010600030101010101" pitchFamily="2" charset="-122"/>
                <a:cs typeface="Times New Roman" panose="02020603050405020304" pitchFamily="18" charset="0"/>
              </a:rPr>
              <a:t>- Kết thúc trò chơi: Người thắng được thưởng (điểm), người thua bị phạt điểm.</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pPr indent="457200">
              <a:spcAft>
                <a:spcPts val="600"/>
              </a:spcAft>
            </a:pPr>
            <a:r>
              <a:rPr lang="en-US" sz="1800">
                <a:latin typeface="Times New Roman" panose="02020603050405020304" pitchFamily="18" charset="0"/>
                <a:ea typeface="SimSun" panose="02010600030101010101" pitchFamily="2" charset="-122"/>
                <a:cs typeface="Times New Roman" panose="02020603050405020304" pitchFamily="18" charset="0"/>
              </a:rPr>
              <a:t>- Trò chơi bao gồm các thông tin sau:</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pPr lvl="0"/>
            <a:r>
              <a:rPr lang="en-US" sz="1800">
                <a:latin typeface="Times New Roman" panose="02020603050405020304" pitchFamily="18" charset="0"/>
                <a:ea typeface="SimSun" panose="02010600030101010101" pitchFamily="2" charset="-122"/>
                <a:cs typeface="Times New Roman" panose="02020603050405020304" pitchFamily="18" charset="0"/>
              </a:rPr>
              <a:t>+ Trạng thái bắt đầu (Initial state): Trạng thái của trò chơi + người chơi nào được đi nước đầu tiên.</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pPr lvl="0"/>
            <a:r>
              <a:rPr lang="en-US" sz="1800">
                <a:latin typeface="Times New Roman" panose="02020603050405020304" pitchFamily="18" charset="0"/>
                <a:ea typeface="SimSun" panose="02010600030101010101" pitchFamily="2" charset="-122"/>
                <a:cs typeface="Times New Roman" panose="02020603050405020304" pitchFamily="18" charset="0"/>
              </a:rPr>
              <a:t>+ Hàm chuyển trạng thái (Success</a:t>
            </a:r>
            <a:r>
              <a:rPr lang="vi-VN" sz="1800">
                <a:latin typeface="Times New Roman" panose="02020603050405020304" pitchFamily="18" charset="0"/>
                <a:ea typeface="SimSun" panose="02010600030101010101" pitchFamily="2" charset="-122"/>
                <a:cs typeface="Times New Roman" panose="02020603050405020304" pitchFamily="18" charset="0"/>
              </a:rPr>
              <a:t>or</a:t>
            </a:r>
            <a:r>
              <a:rPr lang="en-US" sz="1800">
                <a:latin typeface="Times New Roman" panose="02020603050405020304" pitchFamily="18" charset="0"/>
                <a:ea typeface="SimSun" panose="02010600030101010101" pitchFamily="2" charset="-122"/>
                <a:cs typeface="Times New Roman" panose="02020603050405020304" pitchFamily="18" charset="0"/>
              </a:rPr>
              <a:t> function): Trả về thông tin gồm (nước đi, trạng thái).</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pPr lvl="0"/>
            <a:r>
              <a:rPr lang="en-US" sz="1800">
                <a:latin typeface="Times New Roman" panose="02020603050405020304" pitchFamily="18" charset="0"/>
                <a:ea typeface="SimSun" panose="02010600030101010101" pitchFamily="2" charset="-122"/>
                <a:cs typeface="Times New Roman" panose="02020603050405020304" pitchFamily="18" charset="0"/>
              </a:rPr>
              <a:t>+ Tất cả các nước đi hợp lệ từ trạng thái hiện tại</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pPr lvl="3"/>
            <a:r>
              <a:rPr lang="en-US" sz="1800">
                <a:latin typeface="Times New Roman" panose="02020603050405020304" pitchFamily="18" charset="0"/>
                <a:ea typeface="SimSun" panose="02010600030101010101" pitchFamily="2" charset="-122"/>
                <a:cs typeface="Times New Roman" panose="02020603050405020304" pitchFamily="18" charset="0"/>
              </a:rPr>
              <a:t>	 Trạng thái mới (là trạng thái chuyển đến sau nước đi)</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pPr lvl="1">
              <a:spcAft>
                <a:spcPts val="600"/>
              </a:spcAft>
            </a:pPr>
            <a:r>
              <a:rPr lang="en-US" sz="1800">
                <a:latin typeface="Times New Roman" panose="02020603050405020304" pitchFamily="18" charset="0"/>
                <a:ea typeface="SimSun" panose="02010600030101010101" pitchFamily="2" charset="-122"/>
                <a:cs typeface="Times New Roman" panose="02020603050405020304" pitchFamily="18" charset="0"/>
              </a:rPr>
              <a:t>	Kiểm tra kết thúc trò chơi (Terminal Test).</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r>
              <a:rPr lang="en-US" sz="1800">
                <a:latin typeface="Times New Roman" panose="02020603050405020304" pitchFamily="18" charset="0"/>
                <a:ea typeface="SimSun" panose="02010600030101010101" pitchFamily="2" charset="-122"/>
              </a:rPr>
              <a:t>+ Hàm tiện ích (Utility function).</a:t>
            </a:r>
            <a:endParaRPr lang="vi-VN" sz="1800"/>
          </a:p>
        </p:txBody>
      </p:sp>
    </p:spTree>
    <p:extLst>
      <p:ext uri="{BB962C8B-B14F-4D97-AF65-F5344CB8AC3E}">
        <p14:creationId xmlns:p14="http://schemas.microsoft.com/office/powerpoint/2010/main" val="2317811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Giải quyết bài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1635384"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Cây trò ch</a:t>
            </a:r>
            <a:r>
              <a:rPr lang="vi-VN" sz="1800" i="1">
                <a:latin typeface="Times New Roman" panose="02020603050405020304" pitchFamily="18" charset="0"/>
                <a:cs typeface="Times New Roman" panose="02020603050405020304" pitchFamily="18" charset="0"/>
              </a:rPr>
              <a:t>ơ</a:t>
            </a:r>
            <a:r>
              <a:rPr lang="en-US" sz="1800" i="1">
                <a:latin typeface="Times New Roman" panose="02020603050405020304" pitchFamily="18" charset="0"/>
                <a:cs typeface="Times New Roman" panose="02020603050405020304" pitchFamily="18" charset="0"/>
              </a:rPr>
              <a:t>i</a:t>
            </a:r>
            <a:endParaRPr lang="vi-VN" sz="1800" i="1">
              <a:latin typeface="Times New Roman" panose="02020603050405020304" pitchFamily="18" charset="0"/>
              <a:cs typeface="Times New Roman" panose="02020603050405020304" pitchFamily="18" charset="0"/>
            </a:endParaRPr>
          </a:p>
        </p:txBody>
      </p:sp>
      <p:pic>
        <p:nvPicPr>
          <p:cNvPr id="7" name="Picture 4" descr="GameTree.png">
            <a:extLst>
              <a:ext uri="{FF2B5EF4-FFF2-40B4-BE49-F238E27FC236}">
                <a16:creationId xmlns:a16="http://schemas.microsoft.com/office/drawing/2014/main" id="{D4F95780-EB35-46AE-AC3A-7A772BBB400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7872" y="1552574"/>
            <a:ext cx="3552378" cy="2038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Hộp Văn bản 3">
            <a:extLst>
              <a:ext uri="{FF2B5EF4-FFF2-40B4-BE49-F238E27FC236}">
                <a16:creationId xmlns:a16="http://schemas.microsoft.com/office/drawing/2014/main" id="{8CF343AA-A814-43DB-9726-E0EC4EA9B5DA}"/>
              </a:ext>
            </a:extLst>
          </p:cNvPr>
          <p:cNvSpPr txBox="1"/>
          <p:nvPr/>
        </p:nvSpPr>
        <p:spPr>
          <a:xfrm>
            <a:off x="4655820" y="1309866"/>
            <a:ext cx="4183380" cy="2523768"/>
          </a:xfrm>
          <a:prstGeom prst="rect">
            <a:avLst/>
          </a:prstGeom>
          <a:noFill/>
        </p:spPr>
        <p:txBody>
          <a:bodyPr wrap="square" rtlCol="0">
            <a:spAutoFit/>
          </a:bodyPr>
          <a:lstStyle/>
          <a:p>
            <a:pPr lvl="1" algn="just"/>
            <a:r>
              <a:rPr lang="vi-VN" sz="1800">
                <a:latin typeface="+mj-lt"/>
              </a:rPr>
              <a:t>+ Gốc là trạng thái ban đầu.</a:t>
            </a:r>
          </a:p>
          <a:p>
            <a:pPr lvl="1" algn="just"/>
            <a:r>
              <a:rPr lang="vi-VN" sz="1800">
                <a:latin typeface="+mj-lt"/>
              </a:rPr>
              <a:t>+ Các nút (Node) là tình trạng hiện tại.</a:t>
            </a:r>
          </a:p>
          <a:p>
            <a:pPr lvl="1" algn="just"/>
            <a:r>
              <a:rPr lang="vi-VN" sz="1800">
                <a:latin typeface="+mj-lt"/>
              </a:rPr>
              <a:t>+ Các nhánh nối tức là cho biết từ một tình huống của trò chơi chuyển sang tình huống khác thông qua chỉ một nước đi nào đó.</a:t>
            </a:r>
            <a:endParaRPr lang="en-US" sz="1800">
              <a:latin typeface="+mj-lt"/>
            </a:endParaRPr>
          </a:p>
          <a:p>
            <a:pPr lvl="1" algn="just"/>
            <a:r>
              <a:rPr lang="vi-VN" sz="1800">
                <a:latin typeface="+mj-lt"/>
              </a:rPr>
              <a:t>+ Các lá hay còn gọi là nút lá (leave node), thể hiện thời điểm kết thúc khi mà kết quả của trò chơi đã rõ ràng.</a:t>
            </a:r>
            <a:endParaRPr lang="en-US" sz="1800">
              <a:latin typeface="+mj-lt"/>
            </a:endParaRPr>
          </a:p>
          <a:p>
            <a:endParaRPr lang="vi-VN"/>
          </a:p>
        </p:txBody>
      </p:sp>
    </p:spTree>
    <p:extLst>
      <p:ext uri="{BB962C8B-B14F-4D97-AF65-F5344CB8AC3E}">
        <p14:creationId xmlns:p14="http://schemas.microsoft.com/office/powerpoint/2010/main" val="240765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Giải quyết bài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1635384"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Cây trò ch</a:t>
            </a:r>
            <a:r>
              <a:rPr lang="vi-VN" sz="1800" i="1">
                <a:latin typeface="Times New Roman" panose="02020603050405020304" pitchFamily="18" charset="0"/>
                <a:cs typeface="Times New Roman" panose="02020603050405020304" pitchFamily="18" charset="0"/>
              </a:rPr>
              <a:t>ơ</a:t>
            </a:r>
            <a:r>
              <a:rPr lang="en-US" sz="1800" i="1">
                <a:latin typeface="Times New Roman" panose="02020603050405020304" pitchFamily="18" charset="0"/>
                <a:cs typeface="Times New Roman" panose="02020603050405020304" pitchFamily="18" charset="0"/>
              </a:rPr>
              <a:t>i</a:t>
            </a:r>
            <a:endParaRPr lang="vi-VN" sz="1800" i="1">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0459184-FE7C-4C22-B482-E0741D9EE76B}"/>
              </a:ext>
            </a:extLst>
          </p:cNvPr>
          <p:cNvSpPr>
            <a:spLocks noChangeArrowheads="1"/>
          </p:cNvSpPr>
          <p:nvPr/>
        </p:nvSpPr>
        <p:spPr bwMode="auto">
          <a:xfrm>
            <a:off x="784860" y="5334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4097" name="Hình ảnh 5" descr="Ảnh đính kèm">
            <a:extLst>
              <a:ext uri="{FF2B5EF4-FFF2-40B4-BE49-F238E27FC236}">
                <a16:creationId xmlns:a16="http://schemas.microsoft.com/office/drawing/2014/main" id="{7B04DF00-B9EC-4CEE-AE06-B9B7F78ACC1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74720" y="725747"/>
            <a:ext cx="4819650" cy="2768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Hình chữ nhật 7">
            <a:extLst>
              <a:ext uri="{FF2B5EF4-FFF2-40B4-BE49-F238E27FC236}">
                <a16:creationId xmlns:a16="http://schemas.microsoft.com/office/drawing/2014/main" id="{445B70ED-4D7B-44A7-AD88-5385858B87AE}"/>
              </a:ext>
            </a:extLst>
          </p:cNvPr>
          <p:cNvSpPr/>
          <p:nvPr/>
        </p:nvSpPr>
        <p:spPr>
          <a:xfrm>
            <a:off x="575310" y="3709630"/>
            <a:ext cx="7589520" cy="923330"/>
          </a:xfrm>
          <a:prstGeom prst="rect">
            <a:avLst/>
          </a:prstGeom>
        </p:spPr>
        <p:txBody>
          <a:bodyPr wrap="square">
            <a:spAutoFit/>
          </a:bodyPr>
          <a:lstStyle/>
          <a:p>
            <a:pPr lvl="0" indent="171450" algn="just" eaLnBrk="0" fontAlgn="base" hangingPunct="0">
              <a:spcBef>
                <a:spcPct val="0"/>
              </a:spcBef>
              <a:spcAft>
                <a:spcPct val="0"/>
              </a:spcAft>
              <a:buClrTx/>
            </a:pPr>
            <a:r>
              <a:rPr lang="en-US" altLang="vi-VN" sz="1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1800">
                <a:solidFill>
                  <a:srgbClr val="080607"/>
                </a:solidFill>
                <a:latin typeface="Times New Roman" panose="02020603050405020304" pitchFamily="18" charset="0"/>
                <a:ea typeface="SimSun" panose="02010600030101010101" pitchFamily="2" charset="-122"/>
                <a:cs typeface="Times New Roman" panose="02020603050405020304" pitchFamily="18" charset="0"/>
              </a:rPr>
              <a:t>Dựa vào đánh giá ở cây trò chơi dưới, ta thấy được những nút lá mà có trọng số là 1, tức là đi theo những nhánh nào đó mà cuối cùng đến được những là đấy thì người chơi Max sẽ giành thắng lợi.</a:t>
            </a:r>
            <a:endParaRPr lang="en-US" altLang="vi-VN" sz="2400">
              <a:solidFill>
                <a:srgbClr val="08060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3819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Giải quyết bài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2345514"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Chiến l</a:t>
            </a:r>
            <a:r>
              <a:rPr lang="vi-VN" sz="1800" i="1">
                <a:latin typeface="Times New Roman" panose="02020603050405020304" pitchFamily="18" charset="0"/>
                <a:cs typeface="Times New Roman" panose="02020603050405020304" pitchFamily="18" charset="0"/>
              </a:rPr>
              <a:t>ược tìm kiếm</a:t>
            </a:r>
          </a:p>
        </p:txBody>
      </p:sp>
      <p:sp>
        <p:nvSpPr>
          <p:cNvPr id="3" name="Rectangle 2">
            <a:extLst>
              <a:ext uri="{FF2B5EF4-FFF2-40B4-BE49-F238E27FC236}">
                <a16:creationId xmlns:a16="http://schemas.microsoft.com/office/drawing/2014/main" id="{90459184-FE7C-4C22-B482-E0741D9EE76B}"/>
              </a:ext>
            </a:extLst>
          </p:cNvPr>
          <p:cNvSpPr>
            <a:spLocks noChangeArrowheads="1"/>
          </p:cNvSpPr>
          <p:nvPr/>
        </p:nvSpPr>
        <p:spPr bwMode="auto">
          <a:xfrm>
            <a:off x="784860" y="5334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2" name="Hình chữ nhật 1">
            <a:extLst>
              <a:ext uri="{FF2B5EF4-FFF2-40B4-BE49-F238E27FC236}">
                <a16:creationId xmlns:a16="http://schemas.microsoft.com/office/drawing/2014/main" id="{BC52424A-CFD2-45A7-93A1-F8BA78CD61A0}"/>
              </a:ext>
            </a:extLst>
          </p:cNvPr>
          <p:cNvSpPr/>
          <p:nvPr/>
        </p:nvSpPr>
        <p:spPr>
          <a:xfrm>
            <a:off x="4076700" y="1670387"/>
            <a:ext cx="4015740" cy="2031325"/>
          </a:xfrm>
          <a:prstGeom prst="rect">
            <a:avLst/>
          </a:prstGeom>
        </p:spPr>
        <p:txBody>
          <a:bodyPr wrap="square">
            <a:spAutoFit/>
          </a:bodyPr>
          <a:lstStyle/>
          <a:p>
            <a:pPr indent="457200" algn="just">
              <a:spcAft>
                <a:spcPts val="600"/>
              </a:spcAft>
            </a:pPr>
            <a:r>
              <a:rPr lang="en-US" sz="1800">
                <a:latin typeface="Times New Roman" panose="02020603050405020304" pitchFamily="18" charset="0"/>
                <a:ea typeface="SimSun" panose="02010600030101010101" pitchFamily="2" charset="-122"/>
                <a:cs typeface="Times New Roman" panose="02020603050405020304" pitchFamily="18" charset="0"/>
              </a:rPr>
              <a:t>Đối với một trò chơi đối kháng, khi mà ta biểu diễn được trò chơi dưới dạng một cây trò chơi, thì vấn đề đặt ra là phải tìm được chiến thuật đi trên cây trò chơi đó để chiếm lợi thế. Tức là phải có chiến lược tìm kiếm tốt để đảm bảo đường đi của mình là “tốt”.</a:t>
            </a:r>
            <a:endParaRPr lang="vi-VN" sz="180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170" name="Picture 2" descr="Trò Chơi Cờ Caro Bàn Cờ Bằng Gỗ Tự Nhiên Loại Lớn Kích Thước 30x30 cm | Tiki">
            <a:extLst>
              <a:ext uri="{FF2B5EF4-FFF2-40B4-BE49-F238E27FC236}">
                <a16:creationId xmlns:a16="http://schemas.microsoft.com/office/drawing/2014/main" id="{D4FDE650-13A8-40DD-81D2-B6E70162B82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16000"/>
                    </a14:imgEffect>
                  </a14:imgLayer>
                </a14:imgProps>
              </a:ext>
              <a:ext uri="{28A0092B-C50C-407E-A947-70E740481C1C}">
                <a14:useLocalDpi xmlns:a14="http://schemas.microsoft.com/office/drawing/2010/main" val="0"/>
              </a:ext>
            </a:extLst>
          </a:blip>
          <a:srcRect/>
          <a:stretch>
            <a:fillRect/>
          </a:stretch>
        </p:blipFill>
        <p:spPr bwMode="auto">
          <a:xfrm>
            <a:off x="891540" y="1262412"/>
            <a:ext cx="29718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88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Giải quyết bài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2274982"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Thuật toán vét cạn:</a:t>
            </a:r>
            <a:endParaRPr lang="vi-VN" sz="1800" i="1">
              <a:latin typeface="Times New Roman" panose="02020603050405020304" pitchFamily="18" charset="0"/>
              <a:cs typeface="Times New Roman" panose="02020603050405020304" pitchFamily="18" charset="0"/>
            </a:endParaRPr>
          </a:p>
        </p:txBody>
      </p:sp>
      <p:sp>
        <p:nvSpPr>
          <p:cNvPr id="2" name="Hình chữ nhật 1">
            <a:extLst>
              <a:ext uri="{FF2B5EF4-FFF2-40B4-BE49-F238E27FC236}">
                <a16:creationId xmlns:a16="http://schemas.microsoft.com/office/drawing/2014/main" id="{4043E8EE-EC81-43B7-858E-BC5BCEE81690}"/>
              </a:ext>
            </a:extLst>
          </p:cNvPr>
          <p:cNvSpPr/>
          <p:nvPr/>
        </p:nvSpPr>
        <p:spPr>
          <a:xfrm>
            <a:off x="956310" y="1208693"/>
            <a:ext cx="7231380" cy="1477328"/>
          </a:xfrm>
          <a:prstGeom prst="rect">
            <a:avLst/>
          </a:prstGeom>
        </p:spPr>
        <p:txBody>
          <a:bodyPr wrap="square">
            <a:spAutoFit/>
          </a:bodyPr>
          <a:lstStyle/>
          <a:p>
            <a:pPr algn="just"/>
            <a:r>
              <a:rPr lang="vi-VN" sz="1800">
                <a:solidFill>
                  <a:srgbClr val="202124"/>
                </a:solidFill>
                <a:latin typeface="+mj-lt"/>
              </a:rPr>
              <a:t>	</a:t>
            </a:r>
            <a:r>
              <a:rPr lang="vi-VN" sz="1800">
                <a:solidFill>
                  <a:srgbClr val="080607"/>
                </a:solidFill>
                <a:latin typeface="+mj-lt"/>
              </a:rPr>
              <a:t>Là một phương pháp giải toán trong tin học: tìm nghiệm của một bài toán bằng cách xem xét tất cả các phương án có thể. bài toán trong tin học. Ưu điểm của phương pháp này là luôn đảm bảo tìm ra nghiệm đúng, chính xác. Tuy nhiên, hạn chế của phương pháp này là thời gian thực thi lâu, độ phức tạp lớn.</a:t>
            </a:r>
          </a:p>
        </p:txBody>
      </p:sp>
      <p:sp>
        <p:nvSpPr>
          <p:cNvPr id="5" name="Hình chữ nhật 4">
            <a:extLst>
              <a:ext uri="{FF2B5EF4-FFF2-40B4-BE49-F238E27FC236}">
                <a16:creationId xmlns:a16="http://schemas.microsoft.com/office/drawing/2014/main" id="{5726DB59-A23F-4508-8D4A-F078BBD01D9E}"/>
              </a:ext>
            </a:extLst>
          </p:cNvPr>
          <p:cNvSpPr/>
          <p:nvPr/>
        </p:nvSpPr>
        <p:spPr>
          <a:xfrm>
            <a:off x="1013460" y="2980700"/>
            <a:ext cx="7174229" cy="1200329"/>
          </a:xfrm>
          <a:prstGeom prst="rect">
            <a:avLst/>
          </a:prstGeom>
        </p:spPr>
        <p:txBody>
          <a:bodyPr wrap="square">
            <a:spAutoFit/>
          </a:bodyPr>
          <a:lstStyle/>
          <a:p>
            <a:pPr algn="just"/>
            <a:r>
              <a:rPr lang="en-US">
                <a:latin typeface="Times New Roman" panose="02020603050405020304" pitchFamily="18" charset="0"/>
                <a:ea typeface="SimSun" panose="02010600030101010101" pitchFamily="2" charset="-122"/>
              </a:rPr>
              <a:t>	</a:t>
            </a:r>
            <a:r>
              <a:rPr lang="en-US" sz="1800">
                <a:latin typeface="Times New Roman" panose="02020603050405020304" pitchFamily="18" charset="0"/>
                <a:ea typeface="SimSun" panose="02010600030101010101" pitchFamily="2" charset="-122"/>
              </a:rPr>
              <a:t>Và thực tế là, trong các trò chơi đối kháng thì sau một vài lượt đi thì lại sinh ra rất nhiều khả năng đánh tiếp theo (bùng nổ tổ hợp), chỉ có một số ít các trường hợp là có thể tìm kiếm theo kiểu vét cạn hết các khả năng này.</a:t>
            </a:r>
            <a:endParaRPr lang="vi-VN"/>
          </a:p>
        </p:txBody>
      </p:sp>
    </p:spTree>
    <p:extLst>
      <p:ext uri="{BB962C8B-B14F-4D97-AF65-F5344CB8AC3E}">
        <p14:creationId xmlns:p14="http://schemas.microsoft.com/office/powerpoint/2010/main" val="871419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Giải quyết bài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3166251"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Không gian tìm kiếm n</a:t>
            </a:r>
            <a:r>
              <a:rPr lang="vi-VN" sz="1800" i="1">
                <a:latin typeface="Times New Roman" panose="02020603050405020304" pitchFamily="18" charset="0"/>
                <a:cs typeface="Times New Roman" panose="02020603050405020304" pitchFamily="18" charset="0"/>
              </a:rPr>
              <a:t>ước đi</a:t>
            </a:r>
          </a:p>
        </p:txBody>
      </p:sp>
      <p:sp>
        <p:nvSpPr>
          <p:cNvPr id="4" name="Hình chữ nhật 3">
            <a:extLst>
              <a:ext uri="{FF2B5EF4-FFF2-40B4-BE49-F238E27FC236}">
                <a16:creationId xmlns:a16="http://schemas.microsoft.com/office/drawing/2014/main" id="{A6C27FD0-E7B6-4DE2-B938-0F267E0FC03F}"/>
              </a:ext>
            </a:extLst>
          </p:cNvPr>
          <p:cNvSpPr/>
          <p:nvPr/>
        </p:nvSpPr>
        <p:spPr>
          <a:xfrm>
            <a:off x="994410" y="1149817"/>
            <a:ext cx="7155180" cy="923330"/>
          </a:xfrm>
          <a:prstGeom prst="rect">
            <a:avLst/>
          </a:prstGeom>
        </p:spPr>
        <p:txBody>
          <a:bodyPr wrap="square">
            <a:spAutoFit/>
          </a:bodyPr>
          <a:lstStyle/>
          <a:p>
            <a:pPr algn="just"/>
            <a:r>
              <a:rPr lang="en-US" sz="1800">
                <a:latin typeface="Times New Roman" panose="02020603050405020304" pitchFamily="18" charset="0"/>
                <a:ea typeface="SimSun" panose="02010600030101010101" pitchFamily="2" charset="-122"/>
              </a:rPr>
              <a:t>	Trong cờ caro thì cứ sau mỗi nước đi số ô trống sẽ giảm. Vì vậy việc tìm kiếm nước đi tiếp theo là việc tìm kiếm trong không gian các ô trống còn lại, sau mỗi lượt đi thì không gian tìm kiếm sẽ giảm dần.</a:t>
            </a:r>
            <a:endParaRPr lang="vi-VN" sz="1800"/>
          </a:p>
        </p:txBody>
      </p:sp>
      <p:sp>
        <p:nvSpPr>
          <p:cNvPr id="7" name="Hình chữ nhật 6">
            <a:extLst>
              <a:ext uri="{FF2B5EF4-FFF2-40B4-BE49-F238E27FC236}">
                <a16:creationId xmlns:a16="http://schemas.microsoft.com/office/drawing/2014/main" id="{436D5E3F-FE72-4582-B780-BBC4145FF527}"/>
              </a:ext>
            </a:extLst>
          </p:cNvPr>
          <p:cNvSpPr/>
          <p:nvPr/>
        </p:nvSpPr>
        <p:spPr>
          <a:xfrm>
            <a:off x="994410" y="2202418"/>
            <a:ext cx="7155180" cy="923330"/>
          </a:xfrm>
          <a:prstGeom prst="rect">
            <a:avLst/>
          </a:prstGeom>
        </p:spPr>
        <p:txBody>
          <a:bodyPr wrap="square">
            <a:spAutoFit/>
          </a:bodyPr>
          <a:lstStyle/>
          <a:p>
            <a:pPr algn="just"/>
            <a:r>
              <a:rPr lang="en-US">
                <a:latin typeface="Times New Roman" panose="02020603050405020304" pitchFamily="18" charset="0"/>
                <a:ea typeface="SimSun" panose="02010600030101010101" pitchFamily="2" charset="-122"/>
              </a:rPr>
              <a:t>	</a:t>
            </a:r>
            <a:r>
              <a:rPr lang="en-US" sz="1800">
                <a:latin typeface="Times New Roman" panose="02020603050405020304" pitchFamily="18" charset="0"/>
                <a:ea typeface="SimSun" panose="02010600030101010101" pitchFamily="2" charset="-122"/>
              </a:rPr>
              <a:t>Việc tìm kiếm nước đi là chọn 1 nút trên cây sao cho nước đi đó là “tốt”. Và để đánh giá được nút đó thì thường phải “nhìn xa”,  liên quan đến độ sâu của cây</a:t>
            </a:r>
            <a:endParaRPr lang="vi-VN"/>
          </a:p>
        </p:txBody>
      </p:sp>
      <p:sp>
        <p:nvSpPr>
          <p:cNvPr id="8" name="Hình chữ nhật 7">
            <a:extLst>
              <a:ext uri="{FF2B5EF4-FFF2-40B4-BE49-F238E27FC236}">
                <a16:creationId xmlns:a16="http://schemas.microsoft.com/office/drawing/2014/main" id="{C3D14E5B-D7E2-4D8F-BD99-101422072D35}"/>
              </a:ext>
            </a:extLst>
          </p:cNvPr>
          <p:cNvSpPr/>
          <p:nvPr/>
        </p:nvSpPr>
        <p:spPr>
          <a:xfrm>
            <a:off x="994410" y="3287047"/>
            <a:ext cx="7155180" cy="923330"/>
          </a:xfrm>
          <a:prstGeom prst="rect">
            <a:avLst/>
          </a:prstGeom>
        </p:spPr>
        <p:txBody>
          <a:bodyPr wrap="square">
            <a:spAutoFit/>
          </a:bodyPr>
          <a:lstStyle/>
          <a:p>
            <a:pPr algn="just"/>
            <a:r>
              <a:rPr lang="en-US">
                <a:latin typeface="Times New Roman" panose="02020603050405020304" pitchFamily="18" charset="0"/>
                <a:ea typeface="SimSun" panose="02010600030101010101" pitchFamily="2" charset="-122"/>
              </a:rPr>
              <a:t>	</a:t>
            </a:r>
            <a:r>
              <a:rPr lang="en-US" sz="1800">
                <a:latin typeface="Times New Roman" panose="02020603050405020304" pitchFamily="18" charset="0"/>
                <a:ea typeface="SimSun" panose="02010600030101010101" pitchFamily="2" charset="-122"/>
              </a:rPr>
              <a:t>Khi không gian tìm kiếm là quá lớn nên chúng ta giới hạn tìm kiếm ở một độ sâu nhất định, và tất nhiên độ sâu càng lớn thì chương trình càng “thông minh” nhưng trả giá về mặt thời gian…</a:t>
            </a:r>
            <a:endParaRPr lang="vi-VN"/>
          </a:p>
        </p:txBody>
      </p:sp>
    </p:spTree>
    <p:extLst>
      <p:ext uri="{BB962C8B-B14F-4D97-AF65-F5344CB8AC3E}">
        <p14:creationId xmlns:p14="http://schemas.microsoft.com/office/powerpoint/2010/main" val="515515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Thuật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2448106"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Thuật toán Min-max:</a:t>
            </a:r>
            <a:endParaRPr lang="vi-VN" sz="1800" i="1">
              <a:latin typeface="Times New Roman" panose="02020603050405020304" pitchFamily="18" charset="0"/>
              <a:cs typeface="Times New Roman" panose="02020603050405020304" pitchFamily="18" charset="0"/>
            </a:endParaRPr>
          </a:p>
        </p:txBody>
      </p:sp>
      <p:sp>
        <p:nvSpPr>
          <p:cNvPr id="2" name="Hình chữ nhật 1">
            <a:extLst>
              <a:ext uri="{FF2B5EF4-FFF2-40B4-BE49-F238E27FC236}">
                <a16:creationId xmlns:a16="http://schemas.microsoft.com/office/drawing/2014/main" id="{715437CF-7A92-4C81-AD8B-3BE1BE4D547E}"/>
              </a:ext>
            </a:extLst>
          </p:cNvPr>
          <p:cNvSpPr/>
          <p:nvPr/>
        </p:nvSpPr>
        <p:spPr>
          <a:xfrm>
            <a:off x="914400" y="1486346"/>
            <a:ext cx="7063740" cy="2462213"/>
          </a:xfrm>
          <a:prstGeom prst="rect">
            <a:avLst/>
          </a:prstGeom>
        </p:spPr>
        <p:txBody>
          <a:bodyPr wrap="square">
            <a:spAutoFit/>
          </a:bodyPr>
          <a:lstStyle/>
          <a:p>
            <a:pPr indent="457200" algn="just">
              <a:spcAft>
                <a:spcPts val="600"/>
              </a:spcAft>
            </a:pPr>
            <a:r>
              <a:rPr lang="en-US" sz="1800">
                <a:latin typeface="Times New Roman" panose="02020603050405020304" pitchFamily="18" charset="0"/>
                <a:ea typeface="SimSun" panose="02010600030101010101" pitchFamily="2" charset="-122"/>
                <a:cs typeface="Times New Roman" panose="02020603050405020304" pitchFamily="18" charset="0"/>
              </a:rPr>
              <a:t>Trong 2 người chơi thì một người gọi là người chơi cực đại (Max) và đối thủ của họ là người chơi cực tiểu (Min). </a:t>
            </a:r>
          </a:p>
          <a:p>
            <a:pPr indent="457200" algn="just">
              <a:spcAft>
                <a:spcPts val="600"/>
              </a:spcAft>
            </a:pPr>
            <a:r>
              <a:rPr lang="en-US" sz="1800">
                <a:latin typeface="Times New Roman" panose="02020603050405020304" pitchFamily="18" charset="0"/>
                <a:ea typeface="SimSun" panose="02010600030101010101" pitchFamily="2" charset="-122"/>
                <a:cs typeface="Times New Roman" panose="02020603050405020304" pitchFamily="18" charset="0"/>
              </a:rPr>
              <a:t>Cả 2 đấu thủ đều cố gắng đi những nước thế nào để điểm tuyệt đối của mình lớn hơn hay cao nhất có thể. Tức là người chơi Max sẽ tìm cách làm điểm của mình cao hơn và làm điểm của đối thủ âm. </a:t>
            </a:r>
          </a:p>
          <a:p>
            <a:pPr indent="457200" algn="just">
              <a:spcAft>
                <a:spcPts val="600"/>
              </a:spcAft>
            </a:pPr>
            <a:r>
              <a:rPr lang="en-US" sz="1800">
                <a:latin typeface="Times New Roman" panose="02020603050405020304" pitchFamily="18" charset="0"/>
                <a:ea typeface="SimSun" panose="02010600030101010101" pitchFamily="2" charset="-122"/>
                <a:cs typeface="Times New Roman" panose="02020603050405020304" pitchFamily="18" charset="0"/>
              </a:rPr>
              <a:t>Điểm số ban đầu được gán cho lá, sau đó bằng cách lượng giá các nước đi, điểm số được gán cho các tầng ở trên qua giải thuật Min Max, thuật giải thực hiện một lát cắt cho trước và tính điểm trên đó.</a:t>
            </a:r>
            <a:endParaRPr lang="vi-VN" sz="180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28924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Thuật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2448106"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Thuật toán Min-max:</a:t>
            </a:r>
            <a:endParaRPr lang="vi-VN" sz="1800" i="1">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6D2A27F-CC91-4C0A-8B45-F147F7D2A04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83920" y="1613745"/>
            <a:ext cx="3688080" cy="24384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Hình chữ nhật 2">
            <a:extLst>
              <a:ext uri="{FF2B5EF4-FFF2-40B4-BE49-F238E27FC236}">
                <a16:creationId xmlns:a16="http://schemas.microsoft.com/office/drawing/2014/main" id="{DBE82D66-D097-406D-BB46-2E98256C6E8C}"/>
              </a:ext>
            </a:extLst>
          </p:cNvPr>
          <p:cNvSpPr/>
          <p:nvPr/>
        </p:nvSpPr>
        <p:spPr>
          <a:xfrm>
            <a:off x="4869180" y="1063232"/>
            <a:ext cx="3589020" cy="3539430"/>
          </a:xfrm>
          <a:prstGeom prst="rect">
            <a:avLst/>
          </a:prstGeom>
        </p:spPr>
        <p:txBody>
          <a:bodyPr wrap="square">
            <a:spAutoFit/>
          </a:bodyPr>
          <a:lstStyle/>
          <a:p>
            <a:pPr algn="just"/>
            <a:r>
              <a:rPr lang="vi-VN"/>
              <a:t> 	</a:t>
            </a:r>
            <a:r>
              <a:rPr lang="vi-VN" sz="1600">
                <a:latin typeface="+mj-lt"/>
              </a:rPr>
              <a:t>Ý tưởng cơ bản của thuật giải Min-Max theo đệ quy</a:t>
            </a:r>
            <a:endParaRPr lang="en-US" sz="1600">
              <a:latin typeface="+mj-lt"/>
            </a:endParaRPr>
          </a:p>
          <a:p>
            <a:pPr lvl="1" algn="just"/>
            <a:r>
              <a:rPr lang="vi-VN" sz="1600">
                <a:latin typeface="+mj-lt"/>
              </a:rPr>
              <a:t>- Nếu mức đang xét là người chơi cực tiểu thì áp dụng thuật toán Min-Max cho các con của nó. Lưu kết quả là giá trị nhỏ nhất.</a:t>
            </a:r>
            <a:endParaRPr lang="en-US" sz="1600">
              <a:latin typeface="+mj-lt"/>
            </a:endParaRPr>
          </a:p>
          <a:p>
            <a:pPr lvl="1" algn="just"/>
            <a:r>
              <a:rPr lang="vi-VN" sz="1600">
                <a:latin typeface="+mj-lt"/>
              </a:rPr>
              <a:t>- Nếu mức đang xét là người chơi cực đại thì áp dụng thuật toán Min-Max cho các con của nó. Lưu kết quả là giá trị lớn nhất.</a:t>
            </a:r>
            <a:endParaRPr lang="en-US" sz="1600">
              <a:latin typeface="+mj-lt"/>
            </a:endParaRPr>
          </a:p>
          <a:p>
            <a:pPr lvl="1" algn="just"/>
            <a:r>
              <a:rPr lang="vi-VN" sz="1600">
                <a:latin typeface="+mj-lt"/>
              </a:rPr>
              <a:t>- Nếu mức đang xét là lá (tầng cuối cùng của cây tìm kiếm), tình giá trị tĩnh của thế cờ hiện tại ứng với người chơi ở đó. Ghi nhớ kết quả.</a:t>
            </a:r>
            <a:endParaRPr lang="en-US" sz="1600" dirty="0">
              <a:latin typeface="+mj-lt"/>
            </a:endParaRPr>
          </a:p>
        </p:txBody>
      </p:sp>
    </p:spTree>
    <p:extLst>
      <p:ext uri="{BB962C8B-B14F-4D97-AF65-F5344CB8AC3E}">
        <p14:creationId xmlns:p14="http://schemas.microsoft.com/office/powerpoint/2010/main" val="3383510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74531" y="2829392"/>
            <a:ext cx="744455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a:solidFill>
                  <a:schemeClr val="tx1">
                    <a:lumMod val="50000"/>
                  </a:schemeClr>
                </a:solidFill>
                <a:latin typeface="Times New Roman" panose="02020603050405020304" pitchFamily="18" charset="0"/>
                <a:cs typeface="Times New Roman" panose="02020603050405020304" pitchFamily="18" charset="0"/>
              </a:rPr>
              <a:t>Nghiên cứu về lý thuyết trò chơi</a:t>
            </a:r>
            <a:endParaRPr sz="4000">
              <a:solidFill>
                <a:schemeClr val="tx1">
                  <a:lumMod val="50000"/>
                </a:schemeClr>
              </a:solidFill>
              <a:latin typeface="Times New Roman" panose="02020603050405020304" pitchFamily="18" charset="0"/>
              <a:cs typeface="Times New Roman" panose="02020603050405020304" pitchFamily="18" charset="0"/>
            </a:endParaRPr>
          </a:p>
        </p:txBody>
      </p:sp>
      <p:sp>
        <p:nvSpPr>
          <p:cNvPr id="176" name="Google Shape;176;p31"/>
          <p:cNvSpPr txBox="1">
            <a:spLocks noGrp="1"/>
          </p:cNvSpPr>
          <p:nvPr>
            <p:ph type="title" idx="2"/>
          </p:nvPr>
        </p:nvSpPr>
        <p:spPr>
          <a:xfrm flipH="1">
            <a:off x="1147649" y="1716374"/>
            <a:ext cx="1619269" cy="10972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lumMod val="50000"/>
                  </a:schemeClr>
                </a:solidFill>
                <a:latin typeface="Times New Roman" panose="02020603050405020304" pitchFamily="18" charset="0"/>
                <a:cs typeface="Times New Roman" panose="02020603050405020304" pitchFamily="18" charset="0"/>
              </a:rPr>
              <a:t>01</a:t>
            </a:r>
            <a:endParaRPr>
              <a:solidFill>
                <a:schemeClr val="tx1">
                  <a:lumMod val="50000"/>
                </a:schemeClr>
              </a:solidFill>
              <a:latin typeface="Times New Roman" panose="02020603050405020304" pitchFamily="18" charset="0"/>
              <a:cs typeface="Times New Roman" panose="02020603050405020304" pitchFamily="18" charset="0"/>
            </a:endParaRPr>
          </a:p>
        </p:txBody>
      </p:sp>
      <p:cxnSp>
        <p:nvCxnSpPr>
          <p:cNvPr id="177" name="Google Shape;177;p31"/>
          <p:cNvCxnSpPr>
            <a:cxnSpLocks/>
          </p:cNvCxnSpPr>
          <p:nvPr/>
        </p:nvCxnSpPr>
        <p:spPr>
          <a:xfrm>
            <a:off x="-70945" y="2821514"/>
            <a:ext cx="2490952"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wipe(left)">
                                      <p:cBhvr>
                                        <p:cTn id="7" dur="500"/>
                                        <p:tgtEl>
                                          <p:spTgt spid="17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6"/>
                                        </p:tgtEl>
                                        <p:attrNameLst>
                                          <p:attrName>style.visibility</p:attrName>
                                        </p:attrNameLst>
                                      </p:cBhvr>
                                      <p:to>
                                        <p:strVal val="visible"/>
                                      </p:to>
                                    </p:set>
                                    <p:animEffect transition="in" filter="wipe(down)">
                                      <p:cBhvr>
                                        <p:cTn id="11" dur="500"/>
                                        <p:tgtEl>
                                          <p:spTgt spid="17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wipe(left)">
                                      <p:cBhvr>
                                        <p:cTn id="15"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Thuật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2448106"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Thuật toán Min-max:</a:t>
            </a:r>
            <a:endParaRPr lang="vi-VN" sz="1800" i="1">
              <a:latin typeface="Times New Roman" panose="02020603050405020304" pitchFamily="18" charset="0"/>
              <a:cs typeface="Times New Roman" panose="02020603050405020304" pitchFamily="18" charset="0"/>
            </a:endParaRPr>
          </a:p>
        </p:txBody>
      </p:sp>
      <p:sp>
        <p:nvSpPr>
          <p:cNvPr id="5" name="Hộp Văn bản 4">
            <a:extLst>
              <a:ext uri="{FF2B5EF4-FFF2-40B4-BE49-F238E27FC236}">
                <a16:creationId xmlns:a16="http://schemas.microsoft.com/office/drawing/2014/main" id="{6E9E008A-1CD1-4A83-84C5-D213E55C3E83}"/>
              </a:ext>
            </a:extLst>
          </p:cNvPr>
          <p:cNvSpPr txBox="1"/>
          <p:nvPr/>
        </p:nvSpPr>
        <p:spPr>
          <a:xfrm>
            <a:off x="1402163" y="1549093"/>
            <a:ext cx="3244806" cy="2523768"/>
          </a:xfrm>
          <a:prstGeom prst="rect">
            <a:avLst/>
          </a:prstGeom>
          <a:noFill/>
        </p:spPr>
        <p:txBody>
          <a:bodyPr wrap="square" rtlCol="0">
            <a:spAutoFit/>
          </a:bodyPr>
          <a:lstStyle/>
          <a:p>
            <a:pPr algn="just"/>
            <a:r>
              <a:rPr lang="en-US" altLang="vi-VN" sz="1800">
                <a:solidFill>
                  <a:srgbClr val="080607"/>
                </a:solidFill>
                <a:latin typeface="Times New Roman" panose="02020603050405020304" pitchFamily="18" charset="0"/>
                <a:ea typeface="Times New Roman" panose="02020603050405020304" pitchFamily="18" charset="0"/>
                <a:cs typeface="Times New Roman" panose="02020603050405020304" pitchFamily="18" charset="0"/>
              </a:rPr>
              <a:t>Đánh giá: </a:t>
            </a:r>
          </a:p>
          <a:p>
            <a:pPr algn="just"/>
            <a:r>
              <a:rPr lang="en-US" altLang="vi-VN" sz="1800">
                <a:solidFill>
                  <a:srgbClr val="080607"/>
                </a:solidFill>
                <a:latin typeface="Times New Roman" panose="02020603050405020304" pitchFamily="18" charset="0"/>
                <a:ea typeface="Times New Roman" panose="02020603050405020304" pitchFamily="18" charset="0"/>
                <a:cs typeface="Times New Roman" panose="02020603050405020304" pitchFamily="18" charset="0"/>
              </a:rPr>
              <a:t>	Giả sử hệ số nhánh trung bình của cây là a, xét độ sâu b thì số nút ở đáy phải lượng giá là a</a:t>
            </a:r>
            <a:r>
              <a:rPr lang="en-US" altLang="vi-VN" sz="1800" baseline="30000">
                <a:solidFill>
                  <a:srgbClr val="080607"/>
                </a:solidFill>
                <a:latin typeface="Times New Roman" panose="02020603050405020304" pitchFamily="18" charset="0"/>
                <a:ea typeface="Times New Roman" panose="02020603050405020304" pitchFamily="18" charset="0"/>
                <a:cs typeface="Times New Roman" panose="02020603050405020304" pitchFamily="18" charset="0"/>
              </a:rPr>
              <a:t>b</a:t>
            </a:r>
            <a:r>
              <a:rPr lang="en-US" altLang="vi-VN" sz="1800">
                <a:solidFill>
                  <a:srgbClr val="080607"/>
                </a:solidFill>
                <a:latin typeface="Times New Roman" panose="02020603050405020304" pitchFamily="18" charset="0"/>
                <a:ea typeface="Times New Roman" panose="02020603050405020304" pitchFamily="18" charset="0"/>
                <a:cs typeface="Times New Roman" panose="02020603050405020304" pitchFamily="18" charset="0"/>
              </a:rPr>
              <a:t> .Thực tế số nhánh khá lớn nên chỉ cần xét ở độ sâu nhỏ (cỡ nhỏ hơn 10) thì số nút cần xét cũng đã rất lớn.</a:t>
            </a:r>
            <a:endParaRPr lang="vi-VN" altLang="vi-VN" sz="1800">
              <a:solidFill>
                <a:srgbClr val="080607"/>
              </a:solidFill>
              <a:latin typeface="Times New Roman" panose="02020603050405020304" pitchFamily="18" charset="0"/>
              <a:cs typeface="Times New Roman" panose="02020603050405020304" pitchFamily="18" charset="0"/>
            </a:endParaRPr>
          </a:p>
          <a:p>
            <a:endParaRPr lang="vi-VN"/>
          </a:p>
        </p:txBody>
      </p:sp>
      <p:pic>
        <p:nvPicPr>
          <p:cNvPr id="9" name="Hình ảnh 8">
            <a:extLst>
              <a:ext uri="{FF2B5EF4-FFF2-40B4-BE49-F238E27FC236}">
                <a16:creationId xmlns:a16="http://schemas.microsoft.com/office/drawing/2014/main" id="{1CF889A6-08A6-4038-AFEE-42195219D7B7}"/>
              </a:ext>
            </a:extLst>
          </p:cNvPr>
          <p:cNvPicPr>
            <a:picLocks noChangeAspect="1"/>
          </p:cNvPicPr>
          <p:nvPr/>
        </p:nvPicPr>
        <p:blipFill>
          <a:blip r:embed="rId2"/>
          <a:stretch>
            <a:fillRect/>
          </a:stretch>
        </p:blipFill>
        <p:spPr>
          <a:xfrm>
            <a:off x="5225301" y="1267438"/>
            <a:ext cx="2448106" cy="30870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7583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Thuật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2666114"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Thuật toán Alpha-Beta:</a:t>
            </a:r>
            <a:endParaRPr lang="vi-VN" sz="1800" i="1">
              <a:latin typeface="Times New Roman" panose="02020603050405020304" pitchFamily="18" charset="0"/>
              <a:cs typeface="Times New Roman" panose="02020603050405020304" pitchFamily="18" charset="0"/>
            </a:endParaRPr>
          </a:p>
        </p:txBody>
      </p:sp>
      <p:sp>
        <p:nvSpPr>
          <p:cNvPr id="2" name="Hình chữ nhật 1">
            <a:extLst>
              <a:ext uri="{FF2B5EF4-FFF2-40B4-BE49-F238E27FC236}">
                <a16:creationId xmlns:a16="http://schemas.microsoft.com/office/drawing/2014/main" id="{FBD27C40-0AF2-435E-998A-1D9A47646A6F}"/>
              </a:ext>
            </a:extLst>
          </p:cNvPr>
          <p:cNvSpPr/>
          <p:nvPr/>
        </p:nvSpPr>
        <p:spPr>
          <a:xfrm>
            <a:off x="4013778" y="789886"/>
            <a:ext cx="4572000" cy="3970318"/>
          </a:xfrm>
          <a:prstGeom prst="rect">
            <a:avLst/>
          </a:prstGeom>
        </p:spPr>
        <p:txBody>
          <a:bodyPr>
            <a:spAutoFit/>
          </a:bodyPr>
          <a:lstStyle/>
          <a:p>
            <a:pPr algn="just"/>
            <a:r>
              <a:rPr lang="vi-VN" sz="1800">
                <a:latin typeface="+mj-lt"/>
              </a:rPr>
              <a:t>	Thuật toán làm giảm số nút cần thiết của việc tìm kiếm để không lãng phí thời gian tìm kiếm những nước đi đã bất lợi rõ cho người chơi.</a:t>
            </a:r>
          </a:p>
          <a:p>
            <a:pPr algn="just"/>
            <a:r>
              <a:rPr lang="vi-VN" sz="1800">
                <a:latin typeface="+mj-lt"/>
              </a:rPr>
              <a:t>	Giải thuật Alpha –Beta cải tiến so với Min – Max bằng cách thêm vào 2 tham số là alpha và beta.Chúng cho biết các giá trị nằm ngoài khảng [alpha, beta] là các điểm không cần xem xét nữa.</a:t>
            </a:r>
          </a:p>
          <a:p>
            <a:pPr algn="just"/>
            <a:r>
              <a:rPr lang="vi-VN" sz="1800">
                <a:latin typeface="+mj-lt"/>
              </a:rPr>
              <a:t>	Thủ tục Alpha – Beta được bắt đầu tại nút gốc với giá trị của alpha là - infinity  và beta là + infinity .Thủ tục sẽ tự gọi đệ quy chính nó với khoảng cách giữa các giá trị alpha và beta ngày càng hẹp dần.</a:t>
            </a:r>
            <a:endParaRPr lang="en-US" sz="1800" dirty="0">
              <a:latin typeface="+mj-lt"/>
            </a:endParaRPr>
          </a:p>
        </p:txBody>
      </p:sp>
      <p:pic>
        <p:nvPicPr>
          <p:cNvPr id="7" name="Picture 4">
            <a:extLst>
              <a:ext uri="{FF2B5EF4-FFF2-40B4-BE49-F238E27FC236}">
                <a16:creationId xmlns:a16="http://schemas.microsoft.com/office/drawing/2014/main" id="{3FCCE837-5EE8-4DAF-A5D1-C796649F8B7B}"/>
              </a:ext>
            </a:extLst>
          </p:cNvPr>
          <p:cNvPicPr/>
          <p:nvPr/>
        </p:nvPicPr>
        <p:blipFill>
          <a:blip r:embed="rId2">
            <a:extLst>
              <a:ext uri="{28A0092B-C50C-407E-A947-70E740481C1C}">
                <a14:useLocalDpi xmlns:a14="http://schemas.microsoft.com/office/drawing/2010/main" val="0"/>
              </a:ext>
            </a:extLst>
          </a:blip>
          <a:stretch>
            <a:fillRect/>
          </a:stretch>
        </p:blipFill>
        <p:spPr>
          <a:xfrm>
            <a:off x="733097" y="1126066"/>
            <a:ext cx="2997390" cy="35787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06700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3552377"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Thuật toán:</a:t>
            </a:r>
          </a:p>
        </p:txBody>
      </p:sp>
      <p:sp>
        <p:nvSpPr>
          <p:cNvPr id="6" name="Hộp Văn bản 5">
            <a:extLst>
              <a:ext uri="{FF2B5EF4-FFF2-40B4-BE49-F238E27FC236}">
                <a16:creationId xmlns:a16="http://schemas.microsoft.com/office/drawing/2014/main" id="{C411808F-46A8-4DC8-95EC-38AE380826B7}"/>
              </a:ext>
            </a:extLst>
          </p:cNvPr>
          <p:cNvSpPr txBox="1"/>
          <p:nvPr/>
        </p:nvSpPr>
        <p:spPr>
          <a:xfrm>
            <a:off x="178110" y="584708"/>
            <a:ext cx="2666114"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Thuật toán Alpha-Beta:</a:t>
            </a:r>
            <a:endParaRPr lang="vi-VN" sz="1800" i="1">
              <a:latin typeface="Times New Roman" panose="02020603050405020304" pitchFamily="18" charset="0"/>
              <a:cs typeface="Times New Roman" panose="02020603050405020304" pitchFamily="18" charset="0"/>
            </a:endParaRPr>
          </a:p>
        </p:txBody>
      </p:sp>
      <p:sp>
        <p:nvSpPr>
          <p:cNvPr id="3" name="Hình chữ nhật 2">
            <a:extLst>
              <a:ext uri="{FF2B5EF4-FFF2-40B4-BE49-F238E27FC236}">
                <a16:creationId xmlns:a16="http://schemas.microsoft.com/office/drawing/2014/main" id="{789E213F-6615-452A-AE14-4F718B0BD43C}"/>
              </a:ext>
            </a:extLst>
          </p:cNvPr>
          <p:cNvSpPr/>
          <p:nvPr/>
        </p:nvSpPr>
        <p:spPr>
          <a:xfrm>
            <a:off x="520262" y="1656868"/>
            <a:ext cx="3552377" cy="2308324"/>
          </a:xfrm>
          <a:prstGeom prst="rect">
            <a:avLst/>
          </a:prstGeom>
        </p:spPr>
        <p:txBody>
          <a:bodyPr wrap="square">
            <a:spAutoFit/>
          </a:bodyPr>
          <a:lstStyle/>
          <a:p>
            <a:pPr algn="just">
              <a:spcAft>
                <a:spcPts val="600"/>
              </a:spcAft>
            </a:pPr>
            <a:r>
              <a:rPr lang="en-US">
                <a:latin typeface="Times New Roman" panose="02020603050405020304" pitchFamily="18" charset="0"/>
                <a:ea typeface="SimSun" panose="02010600030101010101" pitchFamily="2" charset="-122"/>
                <a:cs typeface="Times New Roman" panose="02020603050405020304" pitchFamily="18" charset="0"/>
              </a:rPr>
              <a:t>            </a:t>
            </a:r>
            <a:r>
              <a:rPr lang="en-US" sz="1800">
                <a:latin typeface="Times New Roman" panose="02020603050405020304" pitchFamily="18" charset="0"/>
                <a:ea typeface="SimSun" panose="02010600030101010101" pitchFamily="2" charset="-122"/>
                <a:cs typeface="Times New Roman" panose="02020603050405020304" pitchFamily="18" charset="0"/>
              </a:rPr>
              <a:t>Qua công thức trên thì ta thấy được thuật toán Alpha – Beta phải xét số nút ít hơn thuật toán Min – Max khá nhiều. Chẳng  hạn lấy a = 30, b=6 thì số nút phải xét với thuật toán Alpha – Beta là 53999 trong khi số nút cần xét với thuật toán  MinMax là xấp xỉ  2.2 x 10</a:t>
            </a:r>
            <a:r>
              <a:rPr lang="en-US" sz="1800" baseline="30000">
                <a:latin typeface="Times New Roman" panose="02020603050405020304" pitchFamily="18" charset="0"/>
                <a:ea typeface="SimSun" panose="02010600030101010101" pitchFamily="2" charset="-122"/>
                <a:cs typeface="Times New Roman" panose="02020603050405020304" pitchFamily="18" charset="0"/>
              </a:rPr>
              <a:t>23</a:t>
            </a:r>
            <a:r>
              <a:rPr lang="en-US" sz="1800">
                <a:latin typeface="Times New Roman" panose="02020603050405020304" pitchFamily="18" charset="0"/>
                <a:ea typeface="SimSun" panose="02010600030101010101" pitchFamily="2" charset="-122"/>
                <a:cs typeface="Times New Roman" panose="02020603050405020304" pitchFamily="18" charset="0"/>
              </a:rPr>
              <a:t>.</a:t>
            </a:r>
            <a:endParaRPr lang="vi-VN">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Hình chữ nhật 3">
            <a:extLst>
              <a:ext uri="{FF2B5EF4-FFF2-40B4-BE49-F238E27FC236}">
                <a16:creationId xmlns:a16="http://schemas.microsoft.com/office/drawing/2014/main" id="{02822874-E5C4-4618-8850-A06DFF574534}"/>
              </a:ext>
            </a:extLst>
          </p:cNvPr>
          <p:cNvSpPr/>
          <p:nvPr/>
        </p:nvSpPr>
        <p:spPr>
          <a:xfrm>
            <a:off x="4301849" y="954040"/>
            <a:ext cx="4572000" cy="830997"/>
          </a:xfrm>
          <a:prstGeom prst="rect">
            <a:avLst/>
          </a:prstGeom>
        </p:spPr>
        <p:txBody>
          <a:bodyPr>
            <a:spAutoFit/>
          </a:bodyPr>
          <a:lstStyle/>
          <a:p>
            <a:pPr indent="457200">
              <a:spcAft>
                <a:spcPts val="600"/>
              </a:spcAft>
            </a:pPr>
            <a:r>
              <a:rPr lang="en-US" sz="1600" i="1">
                <a:latin typeface="Times New Roman" panose="02020603050405020304" pitchFamily="18" charset="0"/>
                <a:ea typeface="SimSun" panose="02010600030101010101" pitchFamily="2" charset="-122"/>
                <a:cs typeface="Times New Roman" panose="02020603050405020304" pitchFamily="18" charset="0"/>
              </a:rPr>
              <a:t>Người ta đã tính toán được là, trong điều kiện lý tưởng thì thuật toán Alpha – Beta chỉ phải xét số nút theo công thức</a:t>
            </a:r>
            <a:endParaRPr lang="vi-VN" sz="1600" i="1">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Hình ảnh 6">
            <a:extLst>
              <a:ext uri="{FF2B5EF4-FFF2-40B4-BE49-F238E27FC236}">
                <a16:creationId xmlns:a16="http://schemas.microsoft.com/office/drawing/2014/main" id="{BC32F36E-7998-421D-BEF3-11F19177403F}"/>
              </a:ext>
            </a:extLst>
          </p:cNvPr>
          <p:cNvPicPr>
            <a:picLocks noChangeAspect="1"/>
          </p:cNvPicPr>
          <p:nvPr/>
        </p:nvPicPr>
        <p:blipFill rotWithShape="1">
          <a:blip r:embed="rId2"/>
          <a:srcRect l="8682" t="2041" r="36371" b="28318"/>
          <a:stretch/>
        </p:blipFill>
        <p:spPr>
          <a:xfrm>
            <a:off x="4950372" y="2010103"/>
            <a:ext cx="3274955" cy="1239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Hình chữ nhật 7">
            <a:extLst>
              <a:ext uri="{FF2B5EF4-FFF2-40B4-BE49-F238E27FC236}">
                <a16:creationId xmlns:a16="http://schemas.microsoft.com/office/drawing/2014/main" id="{A4E66F2B-9CDC-4900-918B-CEA10D701962}"/>
              </a:ext>
            </a:extLst>
          </p:cNvPr>
          <p:cNvSpPr/>
          <p:nvPr/>
        </p:nvSpPr>
        <p:spPr>
          <a:xfrm>
            <a:off x="4548352" y="3450796"/>
            <a:ext cx="4572000" cy="830997"/>
          </a:xfrm>
          <a:prstGeom prst="rect">
            <a:avLst/>
          </a:prstGeom>
        </p:spPr>
        <p:txBody>
          <a:bodyPr>
            <a:spAutoFit/>
          </a:bodyPr>
          <a:lstStyle/>
          <a:p>
            <a:r>
              <a:rPr lang="en-US" sz="1600" i="1">
                <a:latin typeface="Times New Roman" panose="02020603050405020304" pitchFamily="18" charset="0"/>
                <a:ea typeface="SimSun" panose="02010600030101010101" pitchFamily="2" charset="-122"/>
              </a:rPr>
              <a:t>Trong đó:</a:t>
            </a:r>
          </a:p>
          <a:p>
            <a:r>
              <a:rPr lang="en-US" sz="1600" i="1">
                <a:latin typeface="Times New Roman" panose="02020603050405020304" pitchFamily="18" charset="0"/>
                <a:ea typeface="SimSun" panose="02010600030101010101" pitchFamily="2" charset="-122"/>
              </a:rPr>
              <a:t> 	a là số nhánh trung bình của cây</a:t>
            </a:r>
          </a:p>
          <a:p>
            <a:r>
              <a:rPr lang="en-US" sz="1600" i="1">
                <a:latin typeface="Times New Roman" panose="02020603050405020304" pitchFamily="18" charset="0"/>
                <a:ea typeface="SimSun" panose="02010600030101010101" pitchFamily="2" charset="-122"/>
              </a:rPr>
              <a:t>	b là độ sâu của cây </a:t>
            </a:r>
            <a:endParaRPr lang="vi-VN" sz="1600"/>
          </a:p>
        </p:txBody>
      </p:sp>
    </p:spTree>
    <p:extLst>
      <p:ext uri="{BB962C8B-B14F-4D97-AF65-F5344CB8AC3E}">
        <p14:creationId xmlns:p14="http://schemas.microsoft.com/office/powerpoint/2010/main" val="605316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ộp Văn bản 10">
            <a:extLst>
              <a:ext uri="{FF2B5EF4-FFF2-40B4-BE49-F238E27FC236}">
                <a16:creationId xmlns:a16="http://schemas.microsoft.com/office/drawing/2014/main" id="{C49B2B0F-84B8-4201-BA62-41C70A091AA8}"/>
              </a:ext>
            </a:extLst>
          </p:cNvPr>
          <p:cNvSpPr txBox="1"/>
          <p:nvPr/>
        </p:nvSpPr>
        <p:spPr>
          <a:xfrm>
            <a:off x="178111" y="215376"/>
            <a:ext cx="2249780"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Giao diện sản phẩm:</a:t>
            </a:r>
          </a:p>
        </p:txBody>
      </p:sp>
      <p:pic>
        <p:nvPicPr>
          <p:cNvPr id="9" name="Picture 4">
            <a:extLst>
              <a:ext uri="{FF2B5EF4-FFF2-40B4-BE49-F238E27FC236}">
                <a16:creationId xmlns:a16="http://schemas.microsoft.com/office/drawing/2014/main" id="{524484EE-631A-4F32-ABE7-A17BF1775300}"/>
              </a:ext>
            </a:extLst>
          </p:cNvPr>
          <p:cNvPicPr/>
          <p:nvPr/>
        </p:nvPicPr>
        <p:blipFill>
          <a:blip r:embed="rId2">
            <a:extLst>
              <a:ext uri="{BEBA8EAE-BF5A-486C-A8C5-ECC9F3942E4B}">
                <a14:imgProps xmlns:a14="http://schemas.microsoft.com/office/drawing/2010/main">
                  <a14:imgLayer r:embed="rId3">
                    <a14:imgEffect>
                      <a14:saturation sat="110000"/>
                    </a14:imgEffect>
                  </a14:imgLayer>
                </a14:imgProps>
              </a:ext>
              <a:ext uri="{28A0092B-C50C-407E-A947-70E740481C1C}">
                <a14:useLocalDpi xmlns:a14="http://schemas.microsoft.com/office/drawing/2010/main" val="0"/>
              </a:ext>
            </a:extLst>
          </a:blip>
          <a:srcRect/>
          <a:stretch>
            <a:fillRect/>
          </a:stretch>
        </p:blipFill>
        <p:spPr bwMode="auto">
          <a:xfrm>
            <a:off x="384778" y="1077661"/>
            <a:ext cx="4086225" cy="2877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Hộp Văn bản 1">
            <a:extLst>
              <a:ext uri="{FF2B5EF4-FFF2-40B4-BE49-F238E27FC236}">
                <a16:creationId xmlns:a16="http://schemas.microsoft.com/office/drawing/2014/main" id="{65E9D6B9-69BD-4786-BD50-2A3C4AA098B8}"/>
              </a:ext>
            </a:extLst>
          </p:cNvPr>
          <p:cNvSpPr txBox="1"/>
          <p:nvPr/>
        </p:nvSpPr>
        <p:spPr>
          <a:xfrm>
            <a:off x="930165" y="4115958"/>
            <a:ext cx="3413235" cy="369332"/>
          </a:xfrm>
          <a:prstGeom prst="rect">
            <a:avLst/>
          </a:prstGeom>
          <a:noFill/>
        </p:spPr>
        <p:txBody>
          <a:bodyPr wrap="square" rtlCol="0">
            <a:spAutoFit/>
          </a:bodyPr>
          <a:lstStyle/>
          <a:p>
            <a:r>
              <a:rPr lang="en-US" sz="1800" i="1">
                <a:latin typeface="Times New Roman" panose="02020603050405020304" pitchFamily="18" charset="0"/>
                <a:cs typeface="Times New Roman" panose="02020603050405020304" pitchFamily="18" charset="0"/>
              </a:rPr>
              <a:t>Màn hình chính của trò ch</a:t>
            </a:r>
            <a:r>
              <a:rPr lang="vi-VN" sz="1800" i="1">
                <a:latin typeface="Times New Roman" panose="02020603050405020304" pitchFamily="18" charset="0"/>
                <a:cs typeface="Times New Roman" panose="02020603050405020304" pitchFamily="18" charset="0"/>
              </a:rPr>
              <a:t>ơ</a:t>
            </a:r>
            <a:r>
              <a:rPr lang="en-US" sz="1800" i="1">
                <a:latin typeface="Times New Roman" panose="02020603050405020304" pitchFamily="18" charset="0"/>
                <a:cs typeface="Times New Roman" panose="02020603050405020304" pitchFamily="18" charset="0"/>
              </a:rPr>
              <a:t>i</a:t>
            </a:r>
            <a:endParaRPr lang="vi-VN" sz="1800" i="1">
              <a:latin typeface="Times New Roman" panose="02020603050405020304" pitchFamily="18" charset="0"/>
              <a:cs typeface="Times New Roman" panose="02020603050405020304" pitchFamily="18" charset="0"/>
            </a:endParaRPr>
          </a:p>
        </p:txBody>
      </p:sp>
      <p:pic>
        <p:nvPicPr>
          <p:cNvPr id="10" name="Picture 7">
            <a:extLst>
              <a:ext uri="{FF2B5EF4-FFF2-40B4-BE49-F238E27FC236}">
                <a16:creationId xmlns:a16="http://schemas.microsoft.com/office/drawing/2014/main" id="{71621B2E-9A27-49CB-AC6B-5E3C13FDD06F}"/>
              </a:ext>
            </a:extLst>
          </p:cNvPr>
          <p:cNvPicPr/>
          <p:nvPr/>
        </p:nvPicPr>
        <p:blipFill rotWithShape="1">
          <a:blip r:embed="rId4">
            <a:extLst>
              <a:ext uri="{28A0092B-C50C-407E-A947-70E740481C1C}">
                <a14:useLocalDpi xmlns:a14="http://schemas.microsoft.com/office/drawing/2010/main" val="0"/>
              </a:ext>
            </a:extLst>
          </a:blip>
          <a:srcRect l="1117" t="1638" r="1879" b="1531"/>
          <a:stretch/>
        </p:blipFill>
        <p:spPr bwMode="auto">
          <a:xfrm>
            <a:off x="4665345" y="1077659"/>
            <a:ext cx="3992880" cy="2877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Hình chữ nhật 4">
            <a:extLst>
              <a:ext uri="{FF2B5EF4-FFF2-40B4-BE49-F238E27FC236}">
                <a16:creationId xmlns:a16="http://schemas.microsoft.com/office/drawing/2014/main" id="{CD96D32A-26A7-4BA5-A484-DE41E44D3030}"/>
              </a:ext>
            </a:extLst>
          </p:cNvPr>
          <p:cNvSpPr/>
          <p:nvPr/>
        </p:nvSpPr>
        <p:spPr>
          <a:xfrm>
            <a:off x="5247776" y="4115958"/>
            <a:ext cx="2557110" cy="369332"/>
          </a:xfrm>
          <a:prstGeom prst="rect">
            <a:avLst/>
          </a:prstGeom>
        </p:spPr>
        <p:txBody>
          <a:bodyPr wrap="none">
            <a:spAutoFit/>
          </a:bodyPr>
          <a:lstStyle/>
          <a:p>
            <a:r>
              <a:rPr lang="en-US" sz="1800" i="1">
                <a:latin typeface="Times New Roman" panose="02020603050405020304" pitchFamily="18" charset="0"/>
                <a:cs typeface="Times New Roman" panose="02020603050405020304" pitchFamily="18" charset="0"/>
              </a:rPr>
              <a:t>Màn hình khi chiến thắng</a:t>
            </a:r>
            <a:endParaRPr lang="vi-VN" sz="1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514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sz="4000">
                <a:latin typeface="+mj-lt"/>
              </a:rPr>
              <a:t>Kết luận</a:t>
            </a:r>
            <a:endParaRPr sz="4000">
              <a:latin typeface="+mj-lt"/>
            </a:endParaRPr>
          </a:p>
        </p:txBody>
      </p:sp>
      <p:sp>
        <p:nvSpPr>
          <p:cNvPr id="558" name="Google Shape;558;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cxnSp>
        <p:nvCxnSpPr>
          <p:cNvPr id="559" name="Google Shape;559;p49"/>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Effect transition="in" filter="wipe(up)">
                                      <p:cBhvr>
                                        <p:cTn id="7" dur="500"/>
                                        <p:tgtEl>
                                          <p:spTgt spid="5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58"/>
                                        </p:tgtEl>
                                        <p:attrNameLst>
                                          <p:attrName>style.visibility</p:attrName>
                                        </p:attrNameLst>
                                      </p:cBhvr>
                                      <p:to>
                                        <p:strVal val="visible"/>
                                      </p:to>
                                    </p:set>
                                    <p:animEffect transition="in" filter="wipe(right)">
                                      <p:cBhvr>
                                        <p:cTn id="12" dur="500"/>
                                        <p:tgtEl>
                                          <p:spTgt spid="5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557"/>
                                        </p:tgtEl>
                                        <p:attrNameLst>
                                          <p:attrName>style.visibility</p:attrName>
                                        </p:attrNameLst>
                                      </p:cBhvr>
                                      <p:to>
                                        <p:strVal val="visible"/>
                                      </p:to>
                                    </p:set>
                                    <p:animEffect transition="in" filter="wipe(right)">
                                      <p:cBhvr>
                                        <p:cTn id="17" dur="500"/>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 grpId="0"/>
      <p:bldP spid="55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D7FE0767-D6AE-4246-AD4D-32F32D50F37E}"/>
              </a:ext>
            </a:extLst>
          </p:cNvPr>
          <p:cNvSpPr/>
          <p:nvPr/>
        </p:nvSpPr>
        <p:spPr>
          <a:xfrm>
            <a:off x="1016875" y="544889"/>
            <a:ext cx="7780283" cy="1908215"/>
          </a:xfrm>
          <a:prstGeom prst="rect">
            <a:avLst/>
          </a:prstGeom>
        </p:spPr>
        <p:txBody>
          <a:bodyPr wrap="square">
            <a:spAutoFit/>
          </a:bodyPr>
          <a:lstStyle/>
          <a:p>
            <a:pPr algn="ctr">
              <a:spcAft>
                <a:spcPts val="600"/>
              </a:spcAft>
            </a:pPr>
            <a:r>
              <a:rPr lang="en-US" sz="1800" b="1">
                <a:latin typeface="Times New Roman" panose="02020603050405020304" pitchFamily="18" charset="0"/>
                <a:ea typeface="SimSun" panose="02010600030101010101" pitchFamily="2" charset="-122"/>
                <a:cs typeface="Times New Roman" panose="02020603050405020304" pitchFamily="18" charset="0"/>
              </a:rPr>
              <a:t>Các nội dung nghiên cứu đã thực hiện</a:t>
            </a:r>
          </a:p>
          <a:p>
            <a:pPr algn="ctr">
              <a:spcAft>
                <a:spcPts val="600"/>
              </a:spcAft>
            </a:pPr>
            <a:endParaRPr lang="vi-VN" sz="1800" b="1">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buFont typeface="Times New Roman" panose="02020603050405020304" pitchFamily="18" charset="0"/>
              <a:buChar char="-"/>
            </a:pPr>
            <a:r>
              <a:rPr lang="en-US" sz="1800">
                <a:latin typeface="Times New Roman" panose="02020603050405020304" pitchFamily="18" charset="0"/>
                <a:ea typeface="SimSun" panose="02010600030101010101" pitchFamily="2" charset="-122"/>
                <a:cs typeface="Times New Roman" panose="02020603050405020304" pitchFamily="18" charset="0"/>
              </a:rPr>
              <a:t>Tìm hiểu tổng quan về lý thuyết trò chơi.</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buFont typeface="Times New Roman" panose="02020603050405020304" pitchFamily="18" charset="0"/>
              <a:buChar char="-"/>
            </a:pPr>
            <a:r>
              <a:rPr lang="en-US" sz="1800">
                <a:latin typeface="Times New Roman" panose="02020603050405020304" pitchFamily="18" charset="0"/>
                <a:ea typeface="SimSun" panose="02010600030101010101" pitchFamily="2" charset="-122"/>
                <a:cs typeface="Times New Roman" panose="02020603050405020304" pitchFamily="18" charset="0"/>
              </a:rPr>
              <a:t>Tìm hiểu về trò chơi caro.</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buFont typeface="Times New Roman" panose="02020603050405020304" pitchFamily="18" charset="0"/>
              <a:buChar char="-"/>
            </a:pPr>
            <a:r>
              <a:rPr lang="en-US" sz="1800">
                <a:latin typeface="Times New Roman" panose="02020603050405020304" pitchFamily="18" charset="0"/>
                <a:ea typeface="SimSun" panose="02010600030101010101" pitchFamily="2" charset="-122"/>
                <a:cs typeface="Times New Roman" panose="02020603050405020304" pitchFamily="18" charset="0"/>
              </a:rPr>
              <a:t>Tìm hiểu các giải thuật tìm kiếm có đối thủ.</a:t>
            </a:r>
            <a:endParaRPr lang="vi-VN" sz="1800">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spcAft>
                <a:spcPts val="600"/>
              </a:spcAft>
              <a:buFont typeface="Times New Roman" panose="02020603050405020304" pitchFamily="18" charset="0"/>
              <a:buChar char="-"/>
            </a:pPr>
            <a:r>
              <a:rPr lang="en-US" sz="1800">
                <a:latin typeface="Times New Roman" panose="02020603050405020304" pitchFamily="18" charset="0"/>
                <a:ea typeface="SimSun" panose="02010600030101010101" pitchFamily="2" charset="-122"/>
                <a:cs typeface="Times New Roman" panose="02020603050405020304" pitchFamily="18" charset="0"/>
              </a:rPr>
              <a:t>Cài đặt chương trình thử nghiệm.</a:t>
            </a:r>
            <a:endParaRPr lang="vi-VN" sz="180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39865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Google Shape;597;p51">
            <a:extLst>
              <a:ext uri="{FF2B5EF4-FFF2-40B4-BE49-F238E27FC236}">
                <a16:creationId xmlns:a16="http://schemas.microsoft.com/office/drawing/2014/main" id="{937CE0F5-FDE7-44A5-996D-F6C766E70A4A}"/>
              </a:ext>
            </a:extLst>
          </p:cNvPr>
          <p:cNvSpPr txBox="1">
            <a:spLocks noGrp="1"/>
          </p:cNvSpPr>
          <p:nvPr>
            <p:ph type="subTitle" idx="1"/>
          </p:nvPr>
        </p:nvSpPr>
        <p:spPr>
          <a:xfrm>
            <a:off x="2152500" y="2494850"/>
            <a:ext cx="4839000" cy="4039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endParaRPr/>
          </a:p>
        </p:txBody>
      </p:sp>
      <p:sp>
        <p:nvSpPr>
          <p:cNvPr id="3" name="Google Shape;598;p51">
            <a:extLst>
              <a:ext uri="{FF2B5EF4-FFF2-40B4-BE49-F238E27FC236}">
                <a16:creationId xmlns:a16="http://schemas.microsoft.com/office/drawing/2014/main" id="{FF52F46D-4BCF-4D2F-B530-0A07ED3B8F7C}"/>
              </a:ext>
            </a:extLst>
          </p:cNvPr>
          <p:cNvSpPr txBox="1">
            <a:spLocks noGrp="1"/>
          </p:cNvSpPr>
          <p:nvPr>
            <p:ph type="ctrTitle"/>
          </p:nvPr>
        </p:nvSpPr>
        <p:spPr>
          <a:xfrm flipH="1">
            <a:off x="1513813" y="1491650"/>
            <a:ext cx="6116373" cy="100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THANK</a:t>
            </a:r>
            <a:r>
              <a:rPr lang="vi-VN" sz="3200"/>
              <a:t> YOU FOR WATCHING !!!</a:t>
            </a:r>
            <a:endParaRPr sz="3200"/>
          </a:p>
        </p:txBody>
      </p:sp>
      <p:cxnSp>
        <p:nvCxnSpPr>
          <p:cNvPr id="4" name="Google Shape;599;p51">
            <a:extLst>
              <a:ext uri="{FF2B5EF4-FFF2-40B4-BE49-F238E27FC236}">
                <a16:creationId xmlns:a16="http://schemas.microsoft.com/office/drawing/2014/main" id="{F0AA2567-25A6-4A22-B3F8-813AF5754F89}"/>
              </a:ext>
            </a:extLst>
          </p:cNvPr>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5" name="Google Shape;600;p51">
            <a:extLst>
              <a:ext uri="{FF2B5EF4-FFF2-40B4-BE49-F238E27FC236}">
                <a16:creationId xmlns:a16="http://schemas.microsoft.com/office/drawing/2014/main" id="{D3824500-A1B6-4EB6-B1F3-AE9CE885694C}"/>
              </a:ext>
            </a:extLst>
          </p:cNvPr>
          <p:cNvGrpSpPr/>
          <p:nvPr/>
        </p:nvGrpSpPr>
        <p:grpSpPr>
          <a:xfrm>
            <a:off x="8090523" y="808178"/>
            <a:ext cx="279476" cy="279476"/>
            <a:chOff x="1379798" y="1723250"/>
            <a:chExt cx="397887" cy="397887"/>
          </a:xfrm>
        </p:grpSpPr>
        <p:sp>
          <p:nvSpPr>
            <p:cNvPr id="6" name="Google Shape;601;p51">
              <a:extLst>
                <a:ext uri="{FF2B5EF4-FFF2-40B4-BE49-F238E27FC236}">
                  <a16:creationId xmlns:a16="http://schemas.microsoft.com/office/drawing/2014/main" id="{E538EF5A-4BDC-40B2-8682-DE49F6BF4599}"/>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2;p51">
              <a:extLst>
                <a:ext uri="{FF2B5EF4-FFF2-40B4-BE49-F238E27FC236}">
                  <a16:creationId xmlns:a16="http://schemas.microsoft.com/office/drawing/2014/main" id="{793A34AB-B7AE-43EA-AF99-D55816CE9646}"/>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3;p51">
              <a:extLst>
                <a:ext uri="{FF2B5EF4-FFF2-40B4-BE49-F238E27FC236}">
                  <a16:creationId xmlns:a16="http://schemas.microsoft.com/office/drawing/2014/main" id="{024FC37A-5EFD-402C-8EB9-18F63BFE5912}"/>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4;p51">
              <a:extLst>
                <a:ext uri="{FF2B5EF4-FFF2-40B4-BE49-F238E27FC236}">
                  <a16:creationId xmlns:a16="http://schemas.microsoft.com/office/drawing/2014/main" id="{31E15858-4CEE-4B72-8A6C-A63254EC1CDB}"/>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605;p51">
            <a:extLst>
              <a:ext uri="{FF2B5EF4-FFF2-40B4-BE49-F238E27FC236}">
                <a16:creationId xmlns:a16="http://schemas.microsoft.com/office/drawing/2014/main" id="{44F84728-B12F-4141-AFCC-781825352E16}"/>
              </a:ext>
            </a:extLst>
          </p:cNvPr>
          <p:cNvGrpSpPr/>
          <p:nvPr/>
        </p:nvGrpSpPr>
        <p:grpSpPr>
          <a:xfrm>
            <a:off x="7341818" y="808178"/>
            <a:ext cx="279490" cy="279476"/>
            <a:chOff x="266768" y="1721375"/>
            <a:chExt cx="397907" cy="397887"/>
          </a:xfrm>
        </p:grpSpPr>
        <p:sp>
          <p:nvSpPr>
            <p:cNvPr id="11" name="Google Shape;606;p51">
              <a:extLst>
                <a:ext uri="{FF2B5EF4-FFF2-40B4-BE49-F238E27FC236}">
                  <a16:creationId xmlns:a16="http://schemas.microsoft.com/office/drawing/2014/main" id="{20E3B077-0AA3-4792-A2C6-4CA6488F3D07}"/>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7;p51">
              <a:extLst>
                <a:ext uri="{FF2B5EF4-FFF2-40B4-BE49-F238E27FC236}">
                  <a16:creationId xmlns:a16="http://schemas.microsoft.com/office/drawing/2014/main" id="{2047036E-A0BD-464B-BC67-3D0EE5F69EE3}"/>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08;p51">
            <a:extLst>
              <a:ext uri="{FF2B5EF4-FFF2-40B4-BE49-F238E27FC236}">
                <a16:creationId xmlns:a16="http://schemas.microsoft.com/office/drawing/2014/main" id="{C10092BB-A8A7-4E54-B8BB-BC4C4D81D520}"/>
              </a:ext>
            </a:extLst>
          </p:cNvPr>
          <p:cNvGrpSpPr/>
          <p:nvPr/>
        </p:nvGrpSpPr>
        <p:grpSpPr>
          <a:xfrm>
            <a:off x="7716184" y="808178"/>
            <a:ext cx="279461" cy="279476"/>
            <a:chOff x="864491" y="1723250"/>
            <a:chExt cx="397866" cy="397887"/>
          </a:xfrm>
        </p:grpSpPr>
        <p:sp>
          <p:nvSpPr>
            <p:cNvPr id="14" name="Google Shape;609;p51">
              <a:extLst>
                <a:ext uri="{FF2B5EF4-FFF2-40B4-BE49-F238E27FC236}">
                  <a16:creationId xmlns:a16="http://schemas.microsoft.com/office/drawing/2014/main" id="{BFEFB33B-0D24-4E42-93BB-24F8B40112DB}"/>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0;p51">
              <a:extLst>
                <a:ext uri="{FF2B5EF4-FFF2-40B4-BE49-F238E27FC236}">
                  <a16:creationId xmlns:a16="http://schemas.microsoft.com/office/drawing/2014/main" id="{4BDE796A-1B19-491F-99F6-4F59E81A8258}"/>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1;p51">
              <a:extLst>
                <a:ext uri="{FF2B5EF4-FFF2-40B4-BE49-F238E27FC236}">
                  <a16:creationId xmlns:a16="http://schemas.microsoft.com/office/drawing/2014/main" id="{2E07E788-30F7-431B-9381-F89F34932623}"/>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612;p51">
            <a:extLst>
              <a:ext uri="{FF2B5EF4-FFF2-40B4-BE49-F238E27FC236}">
                <a16:creationId xmlns:a16="http://schemas.microsoft.com/office/drawing/2014/main" id="{34CE2B80-2B16-44D7-8DE1-AA3A4F6148ED}"/>
              </a:ext>
            </a:extLst>
          </p:cNvPr>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520363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026" name="Picture 2" descr="Lý thuyết trò chơi (Game theory)">
            <a:extLst>
              <a:ext uri="{FF2B5EF4-FFF2-40B4-BE49-F238E27FC236}">
                <a16:creationId xmlns:a16="http://schemas.microsoft.com/office/drawing/2014/main" id="{A8A2D986-524B-448B-A4D9-B9887333C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49" y="1477900"/>
            <a:ext cx="3823438" cy="24517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DE0E0C3E-191F-4C76-9394-DB07F5FA7499}"/>
              </a:ext>
            </a:extLst>
          </p:cNvPr>
          <p:cNvSpPr txBox="1"/>
          <p:nvPr/>
        </p:nvSpPr>
        <p:spPr>
          <a:xfrm>
            <a:off x="178110" y="212947"/>
            <a:ext cx="2050561" cy="369332"/>
          </a:xfrm>
          <a:prstGeom prst="rect">
            <a:avLst/>
          </a:prstGeom>
          <a:noFill/>
        </p:spPr>
        <p:txBody>
          <a:bodyPr wrap="none" rtlCol="0">
            <a:spAutoFit/>
          </a:bodyPr>
          <a:lstStyle/>
          <a:p>
            <a:r>
              <a:rPr lang="en-US" sz="1800" b="1" u="sng">
                <a:latin typeface="Times New Roman" panose="02020603050405020304" pitchFamily="18" charset="0"/>
                <a:cs typeface="Times New Roman" panose="02020603050405020304" pitchFamily="18" charset="0"/>
              </a:rPr>
              <a:t>Lý thuyết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endParaRPr lang="vi-VN" sz="1800" b="1" u="sng">
              <a:latin typeface="Times New Roman" panose="02020603050405020304" pitchFamily="18" charset="0"/>
              <a:cs typeface="Times New Roman" panose="02020603050405020304" pitchFamily="18" charset="0"/>
            </a:endParaRPr>
          </a:p>
        </p:txBody>
      </p:sp>
      <p:sp>
        <p:nvSpPr>
          <p:cNvPr id="7" name="Hộp Văn bản 6">
            <a:extLst>
              <a:ext uri="{FF2B5EF4-FFF2-40B4-BE49-F238E27FC236}">
                <a16:creationId xmlns:a16="http://schemas.microsoft.com/office/drawing/2014/main" id="{0039A6BF-D1A5-460D-8D7E-A912ADCD519C}"/>
              </a:ext>
            </a:extLst>
          </p:cNvPr>
          <p:cNvSpPr txBox="1"/>
          <p:nvPr/>
        </p:nvSpPr>
        <p:spPr>
          <a:xfrm>
            <a:off x="4464155" y="1344279"/>
            <a:ext cx="4259883" cy="2585323"/>
          </a:xfrm>
          <a:prstGeom prst="rect">
            <a:avLst/>
          </a:prstGeom>
          <a:noFill/>
        </p:spPr>
        <p:txBody>
          <a:bodyPr wrap="square" rtlCol="0">
            <a:spAutoFit/>
          </a:bodyPr>
          <a:lstStyle/>
          <a:p>
            <a:pPr algn="just"/>
            <a:r>
              <a:rPr lang="en-US" sz="1800" b="1">
                <a:latin typeface="Times New Roman" panose="02020603050405020304" pitchFamily="18" charset="0"/>
                <a:cs typeface="Times New Roman" panose="02020603050405020304" pitchFamily="18" charset="0"/>
              </a:rPr>
              <a:t>Lý thuyết trò chơi</a:t>
            </a:r>
            <a:r>
              <a:rPr lang="en-US" sz="1800">
                <a:latin typeface="Times New Roman" panose="02020603050405020304" pitchFamily="18" charset="0"/>
                <a:cs typeface="Times New Roman" panose="02020603050405020304" pitchFamily="18" charset="0"/>
              </a:rPr>
              <a:t> là một nhánh của Toán học ứng dụng. Ngành này nghiên cứu các tình huống chiến thuật trong đó các đối thủ lựa chọn các hành động khác nhau để cố gắng làm tối đa kết quả nhận được. Ban đầu được phát triển như là một công cụ để nghiên cứu hành vi kinh tế học, ngày nay Lý thuyết trò chơi được sử dụng trong nhiều ngành khoa học.</a:t>
            </a:r>
            <a:endParaRPr lang="vi-VN"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0D313CD7-90EF-4D4E-BF35-BE9D69052BB4}"/>
              </a:ext>
            </a:extLst>
          </p:cNvPr>
          <p:cNvSpPr txBox="1"/>
          <p:nvPr/>
        </p:nvSpPr>
        <p:spPr>
          <a:xfrm>
            <a:off x="178110" y="212947"/>
            <a:ext cx="3919663" cy="369332"/>
          </a:xfrm>
          <a:prstGeom prst="rect">
            <a:avLst/>
          </a:prstGeom>
          <a:noFill/>
        </p:spPr>
        <p:txBody>
          <a:bodyPr wrap="none" rtlCol="0">
            <a:spAutoFit/>
          </a:bodyPr>
          <a:lstStyle/>
          <a:p>
            <a:pPr lvl="0"/>
            <a:r>
              <a:rPr lang="en-US" sz="1800" b="1" u="sng">
                <a:latin typeface="Times New Roman" panose="02020603050405020304" pitchFamily="18" charset="0"/>
                <a:cs typeface="Times New Roman" panose="02020603050405020304" pitchFamily="18" charset="0"/>
              </a:rPr>
              <a:t>Lịch sử của ngành Lý thuyết trò chơi:</a:t>
            </a:r>
            <a:endParaRPr lang="vi-VN" sz="1800" b="1" u="sng">
              <a:latin typeface="Times New Roman" panose="02020603050405020304" pitchFamily="18" charset="0"/>
              <a:cs typeface="Times New Roman" panose="02020603050405020304" pitchFamily="18" charset="0"/>
            </a:endParaRPr>
          </a:p>
        </p:txBody>
      </p:sp>
      <p:pic>
        <p:nvPicPr>
          <p:cNvPr id="5" name="Picture 8">
            <a:extLst>
              <a:ext uri="{FF2B5EF4-FFF2-40B4-BE49-F238E27FC236}">
                <a16:creationId xmlns:a16="http://schemas.microsoft.com/office/drawing/2014/main" id="{05FF0050-92D0-449F-BB7E-910A62940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5695" y="1167243"/>
            <a:ext cx="3696191" cy="2809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Hình chữ nhật 5">
            <a:extLst>
              <a:ext uri="{FF2B5EF4-FFF2-40B4-BE49-F238E27FC236}">
                <a16:creationId xmlns:a16="http://schemas.microsoft.com/office/drawing/2014/main" id="{7951FB61-D654-4CB7-B22C-C347AC29A2B1}"/>
              </a:ext>
            </a:extLst>
          </p:cNvPr>
          <p:cNvSpPr/>
          <p:nvPr/>
        </p:nvSpPr>
        <p:spPr>
          <a:xfrm>
            <a:off x="178110" y="1180208"/>
            <a:ext cx="4572000" cy="3139321"/>
          </a:xfrm>
          <a:prstGeom prst="rect">
            <a:avLst/>
          </a:prstGeom>
        </p:spPr>
        <p:txBody>
          <a:bodyPr>
            <a:spAutoFit/>
          </a:bodyPr>
          <a:lstStyle/>
          <a:p>
            <a:pPr algn="just"/>
            <a:r>
              <a:rPr lang="vi-VN" sz="1800">
                <a:solidFill>
                  <a:schemeClr val="tx1">
                    <a:lumMod val="50000"/>
                  </a:schemeClr>
                </a:solidFill>
                <a:latin typeface="Times New Roman" panose="02020603050405020304" pitchFamily="18" charset="0"/>
                <a:cs typeface="Times New Roman" panose="02020603050405020304" pitchFamily="18" charset="0"/>
              </a:rPr>
              <a:t>	Những thảo luận đầu tiên được biết đến về lý thuyết trò chơi xuất hiện trong một lá thư viết bởi James Waldegrave vào năm 1713.</a:t>
            </a:r>
            <a:r>
              <a:rPr lang="en-US" sz="1800">
                <a:solidFill>
                  <a:schemeClr val="tx1">
                    <a:lumMod val="50000"/>
                  </a:schemeClr>
                </a:solidFill>
                <a:latin typeface="Times New Roman" panose="02020603050405020304" pitchFamily="18" charset="0"/>
                <a:cs typeface="Times New Roman" panose="02020603050405020304" pitchFamily="18" charset="0"/>
              </a:rPr>
              <a:t> </a:t>
            </a:r>
          </a:p>
          <a:p>
            <a:pPr algn="just"/>
            <a:r>
              <a:rPr lang="vi-VN" sz="1800">
                <a:solidFill>
                  <a:schemeClr val="tx1">
                    <a:lumMod val="50000"/>
                  </a:schemeClr>
                </a:solidFill>
                <a:latin typeface="Times New Roman" panose="02020603050405020304" pitchFamily="18" charset="0"/>
                <a:cs typeface="Times New Roman" panose="02020603050405020304" pitchFamily="18" charset="0"/>
              </a:rPr>
              <a:t>	Lý thuyết trò chơi trải qua một thời gian sôi động trong những năm 1950, trong những năm đó những khái niệm về cốt lõi, dạng trò chơi bao quát, trò chơi giả, trò chơi lặp, và giá trị Shapley được phát triển.</a:t>
            </a:r>
            <a:r>
              <a:rPr lang="en-US">
                <a:solidFill>
                  <a:schemeClr val="tx1">
                    <a:lumMod val="50000"/>
                  </a:schemeClr>
                </a:solidFill>
                <a:latin typeface="Times New Roman" panose="02020603050405020304" pitchFamily="18" charset="0"/>
                <a:cs typeface="Times New Roman" panose="02020603050405020304" pitchFamily="18" charset="0"/>
              </a:rPr>
              <a:t> </a:t>
            </a:r>
            <a:r>
              <a:rPr lang="en-US" sz="1800">
                <a:solidFill>
                  <a:schemeClr val="tx1">
                    <a:lumMod val="50000"/>
                  </a:schemeClr>
                </a:solidFill>
                <a:latin typeface="Times New Roman" panose="02020603050405020304" pitchFamily="18" charset="0"/>
                <a:cs typeface="Times New Roman" panose="02020603050405020304" pitchFamily="18" charset="0"/>
              </a:rPr>
              <a:t>Những ứng dụng đầu tiên của lý thuyết trò chơi vào triết học và khoa học chính trị diễn ra trong thời gian này.</a:t>
            </a:r>
            <a:endParaRPr lang="en-US" sz="1800" dirty="0">
              <a:solidFill>
                <a:schemeClr val="tx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5904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1947969"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Dạng chuẩn tắc</a:t>
            </a:r>
            <a:endParaRPr lang="vi-VN" sz="1800" i="1">
              <a:latin typeface="Times New Roman" panose="02020603050405020304" pitchFamily="18" charset="0"/>
              <a:cs typeface="Times New Roman" panose="02020603050405020304" pitchFamily="18" charset="0"/>
            </a:endParaRPr>
          </a:p>
        </p:txBody>
      </p:sp>
      <p:pic>
        <p:nvPicPr>
          <p:cNvPr id="2" name="Hình ảnh 1">
            <a:extLst>
              <a:ext uri="{FF2B5EF4-FFF2-40B4-BE49-F238E27FC236}">
                <a16:creationId xmlns:a16="http://schemas.microsoft.com/office/drawing/2014/main" id="{C44EED35-02A8-4A13-A1D1-F3BA007CCCA5}"/>
              </a:ext>
            </a:extLst>
          </p:cNvPr>
          <p:cNvPicPr>
            <a:picLocks noChangeAspect="1"/>
          </p:cNvPicPr>
          <p:nvPr/>
        </p:nvPicPr>
        <p:blipFill>
          <a:blip r:embed="rId2"/>
          <a:stretch>
            <a:fillRect/>
          </a:stretch>
        </p:blipFill>
        <p:spPr>
          <a:xfrm>
            <a:off x="288498" y="1664597"/>
            <a:ext cx="3829050" cy="1933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Hình chữ nhật 2">
            <a:extLst>
              <a:ext uri="{FF2B5EF4-FFF2-40B4-BE49-F238E27FC236}">
                <a16:creationId xmlns:a16="http://schemas.microsoft.com/office/drawing/2014/main" id="{2875E622-4711-422D-9A74-57C35C0A4552}"/>
              </a:ext>
            </a:extLst>
          </p:cNvPr>
          <p:cNvSpPr/>
          <p:nvPr/>
        </p:nvSpPr>
        <p:spPr>
          <a:xfrm>
            <a:off x="4283502" y="1417587"/>
            <a:ext cx="4572000" cy="2308324"/>
          </a:xfrm>
          <a:prstGeom prst="rect">
            <a:avLst/>
          </a:prstGeom>
        </p:spPr>
        <p:txBody>
          <a:bodyPr>
            <a:spAutoFit/>
          </a:bodyPr>
          <a:lstStyle/>
          <a:p>
            <a:pPr algn="just"/>
            <a:r>
              <a:rPr lang="vi-VN" sz="1800">
                <a:latin typeface="Times New Roman" panose="02020603050405020304" pitchFamily="18" charset="0"/>
                <a:cs typeface="Times New Roman" panose="02020603050405020304" pitchFamily="18" charset="0"/>
              </a:rPr>
              <a:t>	Trò chơi chuẩn tắc (hoặc dạng chiến lược</a:t>
            </a:r>
            <a:r>
              <a:rPr lang="en-US" sz="1800">
                <a:latin typeface="Times New Roman" panose="02020603050405020304" pitchFamily="18" charset="0"/>
                <a:cs typeface="Times New Roman" panose="02020603050405020304" pitchFamily="18" charset="0"/>
              </a:rPr>
              <a:t>) </a:t>
            </a:r>
            <a:r>
              <a:rPr lang="vi-VN" sz="1800">
                <a:latin typeface="Times New Roman" panose="02020603050405020304" pitchFamily="18" charset="0"/>
                <a:cs typeface="Times New Roman" panose="02020603050405020304" pitchFamily="18" charset="0"/>
              </a:rPr>
              <a:t>là một ma trận cho biết thông tin về các đấu thủ, chiến lược, và cơ chế thưởng phạt.</a:t>
            </a: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H</a:t>
            </a:r>
            <a:r>
              <a:rPr lang="vi-VN" sz="1800">
                <a:latin typeface="Times New Roman" panose="02020603050405020304" pitchFamily="18" charset="0"/>
                <a:cs typeface="Times New Roman" panose="02020603050405020304" pitchFamily="18" charset="0"/>
              </a:rPr>
              <a:t>ai đấu thủ, một người chọn hàng, người kia chọn cột. Mỗi đấu thủ có hai chiến lược, mỗi chiến lược được biểu diễn bởi một ô được xác định bởi số hiệu hàng và số hiệu cột của nó. </a:t>
            </a:r>
            <a:endParaRPr lang="en-US" sz="1800" dirty="0">
              <a:latin typeface="Times New Roman" panose="02020603050405020304" pitchFamily="18" charset="0"/>
              <a:cs typeface="Times New Roman" panose="02020603050405020304" pitchFamily="18" charset="0"/>
            </a:endParaRPr>
          </a:p>
        </p:txBody>
      </p:sp>
      <p:sp>
        <p:nvSpPr>
          <p:cNvPr id="10" name="Hộp Văn bản 9">
            <a:extLst>
              <a:ext uri="{FF2B5EF4-FFF2-40B4-BE49-F238E27FC236}">
                <a16:creationId xmlns:a16="http://schemas.microsoft.com/office/drawing/2014/main" id="{803AFAAE-7017-4C96-8FFE-FA974ABD8339}"/>
              </a:ext>
            </a:extLst>
          </p:cNvPr>
          <p:cNvSpPr txBox="1"/>
          <p:nvPr/>
        </p:nvSpPr>
        <p:spPr>
          <a:xfrm flipH="1">
            <a:off x="907774" y="3654068"/>
            <a:ext cx="3163391" cy="338554"/>
          </a:xfrm>
          <a:prstGeom prst="rect">
            <a:avLst/>
          </a:prstGeom>
          <a:noFill/>
        </p:spPr>
        <p:txBody>
          <a:bodyPr wrap="square" rtlCol="0">
            <a:spAutoFit/>
          </a:bodyPr>
          <a:lstStyle/>
          <a:p>
            <a:r>
              <a:rPr lang="vi-VN" sz="1600" i="1">
                <a:latin typeface="Times New Roman" panose="02020603050405020304" pitchFamily="18" charset="0"/>
                <a:cs typeface="Times New Roman" panose="02020603050405020304" pitchFamily="18" charset="0"/>
              </a:rPr>
              <a:t>Một trò chơi dạng chuẩn tắc</a:t>
            </a: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2024913" cy="369332"/>
          </a:xfrm>
          <a:prstGeom prst="rect">
            <a:avLst/>
          </a:prstGeom>
          <a:noFill/>
        </p:spPr>
        <p:txBody>
          <a:bodyPr wrap="none" rtlCol="0">
            <a:spAutoFit/>
          </a:bodyPr>
          <a:lstStyle/>
          <a:p>
            <a:pPr lvl="0"/>
            <a:r>
              <a:rPr lang="en-US" sz="1800" b="1" u="sng">
                <a:latin typeface="Times New Roman" panose="02020603050405020304" pitchFamily="18" charset="0"/>
                <a:cs typeface="Times New Roman" panose="02020603050405020304" pitchFamily="18" charset="0"/>
              </a:rPr>
              <a:t>Biểu diễn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endParaRPr lang="vi-VN" sz="1800" b="1"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3646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1827744"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Dạng mở rộng</a:t>
            </a:r>
            <a:endParaRPr lang="vi-VN" sz="1800" i="1">
              <a:latin typeface="Times New Roman" panose="02020603050405020304" pitchFamily="18" charset="0"/>
              <a:cs typeface="Times New Roman" panose="02020603050405020304" pitchFamily="18" charset="0"/>
            </a:endParaRPr>
          </a:p>
        </p:txBody>
      </p:sp>
      <p:sp>
        <p:nvSpPr>
          <p:cNvPr id="3" name="Hình chữ nhật 2">
            <a:extLst>
              <a:ext uri="{FF2B5EF4-FFF2-40B4-BE49-F238E27FC236}">
                <a16:creationId xmlns:a16="http://schemas.microsoft.com/office/drawing/2014/main" id="{2875E622-4711-422D-9A74-57C35C0A4552}"/>
              </a:ext>
            </a:extLst>
          </p:cNvPr>
          <p:cNvSpPr/>
          <p:nvPr/>
        </p:nvSpPr>
        <p:spPr>
          <a:xfrm>
            <a:off x="4283502" y="1206121"/>
            <a:ext cx="4572000" cy="2862322"/>
          </a:xfrm>
          <a:prstGeom prst="rect">
            <a:avLst/>
          </a:prstGeom>
        </p:spPr>
        <p:txBody>
          <a:bodyPr>
            <a:spAutoFit/>
          </a:bodyPr>
          <a:lstStyle/>
          <a:p>
            <a:pPr algn="just"/>
            <a:r>
              <a:rPr lang="vi-VN" sz="1800">
                <a:latin typeface="Times New Roman" panose="02020603050405020304" pitchFamily="18" charset="0"/>
                <a:cs typeface="Times New Roman" panose="02020603050405020304" pitchFamily="18" charset="0"/>
              </a:rPr>
              <a:t>	Các trò chơi dạng mở rộng cố gắng mô tả các trò chơi có thứ tự quan trọng. Ở đây, các trò chơi được biểu diễn bằng cây</a:t>
            </a:r>
            <a:r>
              <a:rPr lang="en-US" sz="1800">
                <a:latin typeface="Times New Roman" panose="02020603050405020304" pitchFamily="18" charset="0"/>
                <a:cs typeface="Times New Roman" panose="02020603050405020304" pitchFamily="18" charset="0"/>
              </a:rPr>
              <a:t>. </a:t>
            </a:r>
            <a:r>
              <a:rPr lang="vi-VN" sz="1800">
                <a:latin typeface="Times New Roman" panose="02020603050405020304" pitchFamily="18" charset="0"/>
                <a:cs typeface="Times New Roman" panose="02020603050405020304" pitchFamily="18" charset="0"/>
              </a:rPr>
              <a:t>Mỗi đỉnh (hoặc nút) biểu diễn một điểm mà người chơi có thể lựa chọn. Người chơi được chỉ rõ bằng một số ghi cạnh đỉnh. Các đoạn thẳng đi ra từ đỉnh đó biểu diễn các hành động có thể cho người chơi đó. Mức thưởng phạt được ghi rõ tại đáy cây.</a:t>
            </a:r>
            <a:endParaRPr lang="en-US" sz="180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10" name="Hộp Văn bản 9">
            <a:extLst>
              <a:ext uri="{FF2B5EF4-FFF2-40B4-BE49-F238E27FC236}">
                <a16:creationId xmlns:a16="http://schemas.microsoft.com/office/drawing/2014/main" id="{803AFAAE-7017-4C96-8FFE-FA974ABD8339}"/>
              </a:ext>
            </a:extLst>
          </p:cNvPr>
          <p:cNvSpPr txBox="1"/>
          <p:nvPr/>
        </p:nvSpPr>
        <p:spPr>
          <a:xfrm flipH="1">
            <a:off x="907774" y="3188778"/>
            <a:ext cx="3163391" cy="338554"/>
          </a:xfrm>
          <a:prstGeom prst="rect">
            <a:avLst/>
          </a:prstGeom>
          <a:noFill/>
        </p:spPr>
        <p:txBody>
          <a:bodyPr wrap="square" rtlCol="0">
            <a:spAutoFit/>
          </a:bodyPr>
          <a:lstStyle/>
          <a:p>
            <a:r>
              <a:rPr lang="vi-VN" sz="1600" i="1">
                <a:latin typeface="Times New Roman" panose="02020603050405020304" pitchFamily="18" charset="0"/>
                <a:cs typeface="Times New Roman" panose="02020603050405020304" pitchFamily="18" charset="0"/>
              </a:rPr>
              <a:t>Một trò chơi dạng chuẩn tắc</a:t>
            </a: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2024913" cy="369332"/>
          </a:xfrm>
          <a:prstGeom prst="rect">
            <a:avLst/>
          </a:prstGeom>
          <a:noFill/>
        </p:spPr>
        <p:txBody>
          <a:bodyPr wrap="none" rtlCol="0">
            <a:spAutoFit/>
          </a:bodyPr>
          <a:lstStyle/>
          <a:p>
            <a:pPr lvl="0"/>
            <a:r>
              <a:rPr lang="en-US" sz="1800" b="1" u="sng">
                <a:latin typeface="Times New Roman" panose="02020603050405020304" pitchFamily="18" charset="0"/>
                <a:cs typeface="Times New Roman" panose="02020603050405020304" pitchFamily="18" charset="0"/>
              </a:rPr>
              <a:t>Biểu diễn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endParaRPr lang="vi-VN" sz="1800" b="1" u="sng">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EBA8CA36-A639-4D19-A091-F4C014452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17" y="1304968"/>
            <a:ext cx="3643012" cy="18486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99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2140330"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Trò ch</a:t>
            </a:r>
            <a:r>
              <a:rPr lang="vi-VN" sz="1800" i="1">
                <a:latin typeface="Times New Roman" panose="02020603050405020304" pitchFamily="18" charset="0"/>
                <a:cs typeface="Times New Roman" panose="02020603050405020304" pitchFamily="18" charset="0"/>
              </a:rPr>
              <a:t>ơ</a:t>
            </a:r>
            <a:r>
              <a:rPr lang="en-US" sz="1800" i="1">
                <a:latin typeface="Times New Roman" panose="02020603050405020304" pitchFamily="18" charset="0"/>
                <a:cs typeface="Times New Roman" panose="02020603050405020304" pitchFamily="18" charset="0"/>
              </a:rPr>
              <a:t>i đối xứng</a:t>
            </a:r>
            <a:endParaRPr lang="vi-VN" sz="1800" i="1">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2618099"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Các loại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p>
        </p:txBody>
      </p:sp>
      <p:pic>
        <p:nvPicPr>
          <p:cNvPr id="2050" name="Picture 2" descr="TRÒ CHƠI RUBIK 1 CÁI | Shopee Việt Nam">
            <a:extLst>
              <a:ext uri="{FF2B5EF4-FFF2-40B4-BE49-F238E27FC236}">
                <a16:creationId xmlns:a16="http://schemas.microsoft.com/office/drawing/2014/main" id="{0E62A03E-121F-4B08-AFBF-60AD962318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18379" y="994980"/>
            <a:ext cx="2359715" cy="2359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1C5A44A1-9CE7-4772-99CA-4FAE30AA85DA}"/>
              </a:ext>
            </a:extLst>
          </p:cNvPr>
          <p:cNvSpPr/>
          <p:nvPr/>
        </p:nvSpPr>
        <p:spPr>
          <a:xfrm>
            <a:off x="580595" y="1159176"/>
            <a:ext cx="4969566" cy="2031325"/>
          </a:xfrm>
          <a:prstGeom prst="rect">
            <a:avLst/>
          </a:prstGeom>
        </p:spPr>
        <p:txBody>
          <a:bodyPr wrap="square">
            <a:spAutoFit/>
          </a:bodyPr>
          <a:lstStyle/>
          <a:p>
            <a:pPr algn="just"/>
            <a:r>
              <a:rPr lang="en-US" sz="1800">
                <a:latin typeface="Times New Roman" panose="02020603050405020304" pitchFamily="18" charset="0"/>
                <a:ea typeface="SimSun" panose="02010600030101010101" pitchFamily="2" charset="-122"/>
                <a:cs typeface="Times New Roman" panose="02020603050405020304" pitchFamily="18" charset="0"/>
              </a:rPr>
              <a:t>	Một trò chơi đối xứng là một trò chơi mà phần lợi cho việc chơi một chiến thuật nào đó chỉ phụ thuộc vào các chiến thuật được sử dụng, chứ không phụ thuộc vào người nào đang chơi. Nếu như </a:t>
            </a:r>
            <a:r>
              <a:rPr lang="vi-VN" sz="1800">
                <a:latin typeface="Times New Roman" panose="02020603050405020304" pitchFamily="18" charset="0"/>
                <a:ea typeface="SimSun" panose="02010600030101010101" pitchFamily="2" charset="-122"/>
                <a:cs typeface="Times New Roman" panose="02020603050405020304" pitchFamily="18" charset="0"/>
              </a:rPr>
              <a:t>danh tính</a:t>
            </a:r>
            <a:r>
              <a:rPr lang="en-US" sz="1800">
                <a:latin typeface="Times New Roman" panose="02020603050405020304" pitchFamily="18" charset="0"/>
                <a:ea typeface="SimSun" panose="02010600030101010101" pitchFamily="2" charset="-122"/>
                <a:cs typeface="Times New Roman" panose="02020603050405020304" pitchFamily="18" charset="0"/>
              </a:rPr>
              <a:t> của những người chơi có thể thay đổi mà không làm thay đổi phần lợi đối với chiến thuật chơi, thì một trò chơi là đối xứng.</a:t>
            </a:r>
            <a:endParaRPr lang="vi-VN"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1258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5B8936D7-C5F8-4099-A25E-42791B649E46}"/>
              </a:ext>
            </a:extLst>
          </p:cNvPr>
          <p:cNvSpPr txBox="1"/>
          <p:nvPr/>
        </p:nvSpPr>
        <p:spPr>
          <a:xfrm>
            <a:off x="178110" y="584708"/>
            <a:ext cx="4738798" cy="369332"/>
          </a:xfrm>
          <a:prstGeom prst="rect">
            <a:avLst/>
          </a:prstGeom>
          <a:noFill/>
        </p:spPr>
        <p:txBody>
          <a:bodyPr wrap="none" rtlCol="0">
            <a:spAutoFit/>
          </a:bodyPr>
          <a:lstStyle/>
          <a:p>
            <a:pPr marL="285750" lvl="0" indent="-285750">
              <a:buFont typeface="Arial" panose="020B0604020202020204" pitchFamily="34" charset="0"/>
              <a:buChar char="•"/>
            </a:pPr>
            <a:r>
              <a:rPr lang="en-US" sz="1800" i="1">
                <a:latin typeface="Times New Roman" panose="02020603050405020304" pitchFamily="18" charset="0"/>
                <a:cs typeface="Times New Roman" panose="02020603050405020304" pitchFamily="18" charset="0"/>
              </a:rPr>
              <a:t>Trò ch</a:t>
            </a:r>
            <a:r>
              <a:rPr lang="vi-VN" sz="1800" i="1">
                <a:latin typeface="Times New Roman" panose="02020603050405020304" pitchFamily="18" charset="0"/>
                <a:cs typeface="Times New Roman" panose="02020603050405020304" pitchFamily="18" charset="0"/>
              </a:rPr>
              <a:t>ơ</a:t>
            </a:r>
            <a:r>
              <a:rPr lang="en-US" sz="1800" i="1">
                <a:latin typeface="Times New Roman" panose="02020603050405020304" pitchFamily="18" charset="0"/>
                <a:cs typeface="Times New Roman" panose="02020603050405020304" pitchFamily="18" charset="0"/>
              </a:rPr>
              <a:t>i tổng bằng không và tổng khác không</a:t>
            </a:r>
            <a:endParaRPr lang="vi-VN" sz="1800" i="1">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C49B2B0F-84B8-4201-BA62-41C70A091AA8}"/>
              </a:ext>
            </a:extLst>
          </p:cNvPr>
          <p:cNvSpPr txBox="1"/>
          <p:nvPr/>
        </p:nvSpPr>
        <p:spPr>
          <a:xfrm>
            <a:off x="178110" y="215376"/>
            <a:ext cx="2618099" cy="369332"/>
          </a:xfrm>
          <a:prstGeom prst="rect">
            <a:avLst/>
          </a:prstGeom>
          <a:noFill/>
        </p:spPr>
        <p:txBody>
          <a:bodyPr wrap="square" rtlCol="0">
            <a:spAutoFit/>
          </a:bodyPr>
          <a:lstStyle/>
          <a:p>
            <a:pPr lvl="0"/>
            <a:r>
              <a:rPr lang="en-US" sz="1800" b="1" u="sng">
                <a:latin typeface="Times New Roman" panose="02020603050405020304" pitchFamily="18" charset="0"/>
                <a:cs typeface="Times New Roman" panose="02020603050405020304" pitchFamily="18" charset="0"/>
              </a:rPr>
              <a:t>Các loại trò ch</a:t>
            </a:r>
            <a:r>
              <a:rPr lang="vi-VN" sz="1800" b="1" u="sng">
                <a:latin typeface="Times New Roman" panose="02020603050405020304" pitchFamily="18" charset="0"/>
                <a:cs typeface="Times New Roman" panose="02020603050405020304" pitchFamily="18" charset="0"/>
              </a:rPr>
              <a:t>ơ</a:t>
            </a:r>
            <a:r>
              <a:rPr lang="en-US" sz="1800" b="1" u="sng">
                <a:latin typeface="Times New Roman" panose="02020603050405020304" pitchFamily="18" charset="0"/>
                <a:cs typeface="Times New Roman" panose="02020603050405020304" pitchFamily="18" charset="0"/>
              </a:rPr>
              <a:t>i:</a:t>
            </a:r>
          </a:p>
        </p:txBody>
      </p:sp>
      <p:pic>
        <p:nvPicPr>
          <p:cNvPr id="3076" name="Picture 4" descr="Cờ tướng – Wikipedia tiếng Việt">
            <a:extLst>
              <a:ext uri="{FF2B5EF4-FFF2-40B4-BE49-F238E27FC236}">
                <a16:creationId xmlns:a16="http://schemas.microsoft.com/office/drawing/2014/main" id="{40E6FFB6-0957-4C49-A533-DE49EB784A6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570" t="3670" r="2893" b="3244"/>
          <a:stretch/>
        </p:blipFill>
        <p:spPr bwMode="auto">
          <a:xfrm>
            <a:off x="927057" y="1240712"/>
            <a:ext cx="2431775" cy="26620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Hình chữ nhật 2">
            <a:extLst>
              <a:ext uri="{FF2B5EF4-FFF2-40B4-BE49-F238E27FC236}">
                <a16:creationId xmlns:a16="http://schemas.microsoft.com/office/drawing/2014/main" id="{F22A4134-9F0B-431F-AEE1-6815474064A0}"/>
              </a:ext>
            </a:extLst>
          </p:cNvPr>
          <p:cNvSpPr/>
          <p:nvPr/>
        </p:nvSpPr>
        <p:spPr>
          <a:xfrm>
            <a:off x="3868448" y="1417588"/>
            <a:ext cx="4572000" cy="2308324"/>
          </a:xfrm>
          <a:prstGeom prst="rect">
            <a:avLst/>
          </a:prstGeom>
        </p:spPr>
        <p:txBody>
          <a:bodyPr>
            <a:spAutoFit/>
          </a:bodyPr>
          <a:lstStyle/>
          <a:p>
            <a:pPr algn="just"/>
            <a:r>
              <a:rPr lang="en-US" sz="1800">
                <a:latin typeface="Times New Roman" panose="02020603050405020304" pitchFamily="18" charset="0"/>
                <a:ea typeface="SimSun" panose="02010600030101010101" pitchFamily="2" charset="-122"/>
                <a:cs typeface="Times New Roman" panose="02020603050405020304" pitchFamily="18" charset="0"/>
              </a:rPr>
              <a:t>	Trong trò chơi tổng bằng không, với mọi tổ hợp của các chiến lược chơi, tổng điểm của tất cả các người chơi trong ván chơi luôn bằng 0. Nói một cách không chính thức, đấu thủ này hưởng lợi trên thiệt hại của các đấu thủ khác. Một ví dụ là trò Poker, trong đó người này thắng số điểm bằng đúng số điểm mà người kia thua.</a:t>
            </a:r>
            <a:endParaRPr lang="vi-VN"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144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3181</Words>
  <Application>Microsoft Office PowerPoint</Application>
  <PresentationFormat>Trình chiếu Trên màn hình (16:9)</PresentationFormat>
  <Paragraphs>163</Paragraphs>
  <Slides>36</Slides>
  <Notes>7</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36</vt:i4>
      </vt:variant>
    </vt:vector>
  </HeadingPairs>
  <TitlesOfParts>
    <vt:vector size="44" baseType="lpstr">
      <vt:lpstr>Roboto Condensed Light</vt:lpstr>
      <vt:lpstr>Exo 2</vt:lpstr>
      <vt:lpstr>Squada One</vt:lpstr>
      <vt:lpstr>Roboto</vt:lpstr>
      <vt:lpstr>Fira Sans Extra Condensed Medium</vt:lpstr>
      <vt:lpstr>Times New Roman</vt:lpstr>
      <vt:lpstr>Arial</vt:lpstr>
      <vt:lpstr>Tech Newsletter by Slidesgo</vt:lpstr>
      <vt:lpstr>Bản trình bày PowerPoint</vt:lpstr>
      <vt:lpstr>Nội dung: </vt:lpstr>
      <vt:lpstr>Nghiên cứu về lý thuyết trò chơi</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Ứng dụng trong trò chơi Caro</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Kết luận</vt:lpstr>
      <vt:lpstr>Bản trình bày PowerPoint</vt:lpstr>
      <vt:lpstr>THANK YOU FOR WATCHING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TRÍ TUỆ NHÂN TẠO</dc:title>
  <dc:creator>Thang Cao</dc:creator>
  <cp:lastModifiedBy>Thang Cao</cp:lastModifiedBy>
  <cp:revision>120</cp:revision>
  <dcterms:modified xsi:type="dcterms:W3CDTF">2021-01-19T14:01:12Z</dcterms:modified>
</cp:coreProperties>
</file>